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6.xml" ContentType="application/vnd.openxmlformats-officedocument.presentationml.notesSlide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257" r:id="rId5"/>
    <p:sldId id="258" r:id="rId6"/>
    <p:sldId id="269" r:id="rId7"/>
    <p:sldId id="261" r:id="rId8"/>
    <p:sldId id="265" r:id="rId9"/>
    <p:sldId id="268" r:id="rId10"/>
    <p:sldId id="328" r:id="rId11"/>
    <p:sldId id="329" r:id="rId12"/>
    <p:sldId id="331" r:id="rId13"/>
    <p:sldId id="332" r:id="rId14"/>
    <p:sldId id="333" r:id="rId15"/>
    <p:sldId id="334" r:id="rId16"/>
    <p:sldId id="336" r:id="rId17"/>
    <p:sldId id="335" r:id="rId18"/>
    <p:sldId id="324" r:id="rId19"/>
    <p:sldId id="309" r:id="rId20"/>
    <p:sldId id="337" r:id="rId21"/>
    <p:sldId id="338" r:id="rId22"/>
    <p:sldId id="339" r:id="rId23"/>
    <p:sldId id="340" r:id="rId24"/>
    <p:sldId id="341" r:id="rId25"/>
    <p:sldId id="345" r:id="rId26"/>
    <p:sldId id="320" r:id="rId27"/>
    <p:sldId id="342" r:id="rId28"/>
    <p:sldId id="343" r:id="rId29"/>
    <p:sldId id="344" r:id="rId30"/>
    <p:sldId id="346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1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82" autoAdjust="0"/>
    <p:restoredTop sz="90945" autoAdjust="0"/>
  </p:normalViewPr>
  <p:slideViewPr>
    <p:cSldViewPr>
      <p:cViewPr>
        <p:scale>
          <a:sx n="100" d="100"/>
          <a:sy n="100" d="100"/>
        </p:scale>
        <p:origin x="1832" y="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9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\\localhost\Users\nimfosrac\Desktop\registry_work_201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5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\\localhost\Users\nimfosrac\Desktop\registry_work_2014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/\\localhost\Users\nimfosrac\Desktop\registry_work_2014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nimfosrac\Desktop\registry_work_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za.marsal\Desktop\registry_work_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za.marsal\Desktop\registry_work_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\\localhost\Users\nimfosrac\Desktop\registry_work_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\\localhost\Users\nimfosrac\Desktop\registry_work_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\\localhost\Users\nimfosrac\Desktop\registry_work_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\\localhost\Users\nimfosrac\Desktop\registry_work_20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\\localhost\Users\nimfosrac\Desktop\registry_work_201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0.0709161198600175"/>
                  <c:y val="-0.0328003791192768"/>
                </c:manualLayout>
              </c:layout>
              <c:tx>
                <c:rich>
                  <a:bodyPr/>
                  <a:lstStyle/>
                  <a:p>
                    <a:r>
                      <a:rPr lang="en-US" sz="2000" b="1"/>
                      <a:t>Leányok</a:t>
                    </a:r>
                    <a:br>
                      <a:rPr lang="en-US" sz="2000" b="1"/>
                    </a:br>
                    <a:r>
                      <a:rPr lang="en-US" sz="2000" b="1"/>
                      <a:t>153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810380577427822"/>
                  <c:y val="0.0404232283464567"/>
                </c:manualLayout>
              </c:layout>
              <c:tx>
                <c:rich>
                  <a:bodyPr/>
                  <a:lstStyle/>
                  <a:p>
                    <a:r>
                      <a:rPr lang="hu-HU" sz="2000" b="1"/>
                      <a:t>Nők</a:t>
                    </a:r>
                    <a:br>
                      <a:rPr lang="hu-HU" sz="2000" b="1"/>
                    </a:br>
                    <a:r>
                      <a:rPr lang="hu-HU" sz="2000" b="1"/>
                      <a:t>107</a:t>
                    </a:r>
                    <a:endParaRPr lang="hu-H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633962160979878"/>
                  <c:y val="-0.0265274132400117"/>
                </c:manualLayout>
              </c:layout>
              <c:tx>
                <c:rich>
                  <a:bodyPr/>
                  <a:lstStyle/>
                  <a:p>
                    <a:r>
                      <a:rPr lang="en-US" sz="2000" b="1"/>
                      <a:t>Férfiak</a:t>
                    </a:r>
                    <a:br>
                      <a:rPr lang="en-US" sz="2000" b="1"/>
                    </a:br>
                    <a:r>
                      <a:rPr lang="en-US" sz="2000" b="1"/>
                      <a:t>148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610661636045494"/>
                  <c:y val="-0.0217479585885098"/>
                </c:manualLayout>
              </c:layout>
              <c:tx>
                <c:rich>
                  <a:bodyPr/>
                  <a:lstStyle/>
                  <a:p>
                    <a:r>
                      <a:rPr lang="sk-SK" sz="2000" b="1"/>
                      <a:t>Fiúk</a:t>
                    </a:r>
                    <a:br>
                      <a:rPr lang="sk-SK" sz="2000" b="1"/>
                    </a:br>
                    <a:r>
                      <a:rPr lang="sk-SK" sz="2000" b="1"/>
                      <a:t>159</a:t>
                    </a:r>
                    <a:endParaRPr lang="sk-SK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betegletszamok!$A$2:$A$5</c:f>
              <c:strCache>
                <c:ptCount val="4"/>
                <c:pt idx="0">
                  <c:v>Leányok</c:v>
                </c:pt>
                <c:pt idx="1">
                  <c:v>Nők</c:v>
                </c:pt>
                <c:pt idx="2">
                  <c:v>Férfiak</c:v>
                </c:pt>
                <c:pt idx="3">
                  <c:v>Fiúk</c:v>
                </c:pt>
              </c:strCache>
            </c:strRef>
          </c:cat>
          <c:val>
            <c:numRef>
              <c:f>betegletszamok!$B$2:$B$5</c:f>
              <c:numCache>
                <c:formatCode>General</c:formatCode>
                <c:ptCount val="4"/>
                <c:pt idx="0">
                  <c:v>153.0</c:v>
                </c:pt>
                <c:pt idx="1">
                  <c:v>107.0</c:v>
                </c:pt>
                <c:pt idx="2">
                  <c:v>148.0</c:v>
                </c:pt>
                <c:pt idx="3">
                  <c:v>159.0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betegletszamok!$AB$61:$AB$66</c:f>
              <c:numCache>
                <c:formatCode>General</c:formatCode>
                <c:ptCount val="6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</c:numCache>
            </c:numRef>
          </c:cat>
          <c:val>
            <c:numRef>
              <c:f>betegletszamok!$AC$61:$AC$66</c:f>
              <c:numCache>
                <c:formatCode>General</c:formatCode>
                <c:ptCount val="6"/>
                <c:pt idx="0">
                  <c:v>19.0</c:v>
                </c:pt>
                <c:pt idx="1">
                  <c:v>15.0</c:v>
                </c:pt>
                <c:pt idx="2">
                  <c:v>20.0</c:v>
                </c:pt>
                <c:pt idx="3">
                  <c:v>17.0</c:v>
                </c:pt>
                <c:pt idx="4">
                  <c:v>24.0</c:v>
                </c:pt>
                <c:pt idx="5">
                  <c:v>28.0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7013120"/>
        <c:axId val="2116974656"/>
      </c:lineChart>
      <c:catAx>
        <c:axId val="211701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974656"/>
        <c:crosses val="autoZero"/>
        <c:auto val="1"/>
        <c:lblAlgn val="ctr"/>
        <c:lblOffset val="100"/>
        <c:noMultiLvlLbl val="0"/>
      </c:catAx>
      <c:valAx>
        <c:axId val="2116974656"/>
        <c:scaling>
          <c:orientation val="minMax"/>
          <c:max val="35.0"/>
          <c:min val="0.0"/>
        </c:scaling>
        <c:delete val="1"/>
        <c:axPos val="l"/>
        <c:numFmt formatCode="General" sourceLinked="1"/>
        <c:majorTickMark val="none"/>
        <c:minorTickMark val="none"/>
        <c:tickLblPos val="nextTo"/>
        <c:crossAx val="21170131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Sheet1!$B$25</c:f>
              <c:strCache>
                <c:ptCount val="1"/>
                <c:pt idx="0">
                  <c:v>with thx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Sheet1!$A$26:$A$33</c:f>
              <c:strCache>
                <c:ptCount val="8"/>
                <c:pt idx="0">
                  <c:v>5-9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40&lt;=</c:v>
                </c:pt>
              </c:strCache>
            </c:strRef>
          </c:cat>
          <c:val>
            <c:numRef>
              <c:f>Sheet1!$B$26:$B$33</c:f>
              <c:numCache>
                <c:formatCode>General</c:formatCode>
                <c:ptCount val="8"/>
                <c:pt idx="0">
                  <c:v>91.4</c:v>
                </c:pt>
                <c:pt idx="1">
                  <c:v>87.06</c:v>
                </c:pt>
                <c:pt idx="2">
                  <c:v>84.53</c:v>
                </c:pt>
                <c:pt idx="3">
                  <c:v>71.13</c:v>
                </c:pt>
                <c:pt idx="4">
                  <c:v>63.58</c:v>
                </c:pt>
                <c:pt idx="5">
                  <c:v>69.75</c:v>
                </c:pt>
                <c:pt idx="6">
                  <c:v>59.23</c:v>
                </c:pt>
                <c:pt idx="7">
                  <c:v>60.05</c:v>
                </c:pt>
              </c:numCache>
            </c:numRef>
          </c:val>
        </c:ser>
        <c:ser>
          <c:idx val="1"/>
          <c:order val="1"/>
          <c:tx>
            <c:strRef>
              <c:f>Sheet1!$C$25</c:f>
              <c:strCache>
                <c:ptCount val="1"/>
                <c:pt idx="0">
                  <c:v>without tx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Sheet1!$A$26:$A$33</c:f>
              <c:strCache>
                <c:ptCount val="8"/>
                <c:pt idx="0">
                  <c:v>5-9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40&lt;=</c:v>
                </c:pt>
              </c:strCache>
            </c:strRef>
          </c:cat>
          <c:val>
            <c:numRef>
              <c:f>Sheet1!$C$26:$C$33</c:f>
              <c:numCache>
                <c:formatCode>General</c:formatCode>
                <c:ptCount val="8"/>
                <c:pt idx="0">
                  <c:v>91.4</c:v>
                </c:pt>
                <c:pt idx="1">
                  <c:v>87.74</c:v>
                </c:pt>
                <c:pt idx="2">
                  <c:v>84.72</c:v>
                </c:pt>
                <c:pt idx="3">
                  <c:v>70.85</c:v>
                </c:pt>
                <c:pt idx="4">
                  <c:v>59.3</c:v>
                </c:pt>
                <c:pt idx="5">
                  <c:v>66.1</c:v>
                </c:pt>
                <c:pt idx="6">
                  <c:v>52.25</c:v>
                </c:pt>
                <c:pt idx="7">
                  <c:v>42.12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730976"/>
        <c:axId val="2146733424"/>
      </c:barChart>
      <c:catAx>
        <c:axId val="214673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6733424"/>
        <c:crosses val="autoZero"/>
        <c:auto val="1"/>
        <c:lblAlgn val="ctr"/>
        <c:lblOffset val="100"/>
        <c:noMultiLvlLbl val="0"/>
      </c:catAx>
      <c:valAx>
        <c:axId val="2146733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467309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Sheet1!$G$25</c:f>
              <c:strCache>
                <c:ptCount val="1"/>
                <c:pt idx="0">
                  <c:v>with thx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Sheet1!$F$26:$F$33</c:f>
              <c:strCache>
                <c:ptCount val="8"/>
                <c:pt idx="0">
                  <c:v>5-9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40&lt;=</c:v>
                </c:pt>
              </c:strCache>
            </c:strRef>
          </c:cat>
          <c:val>
            <c:numRef>
              <c:f>Sheet1!$G$26:$G$33</c:f>
              <c:numCache>
                <c:formatCode>General</c:formatCode>
                <c:ptCount val="8"/>
                <c:pt idx="0">
                  <c:v>96.92</c:v>
                </c:pt>
                <c:pt idx="1">
                  <c:v>93.42</c:v>
                </c:pt>
                <c:pt idx="2">
                  <c:v>88.79</c:v>
                </c:pt>
                <c:pt idx="3">
                  <c:v>82.09</c:v>
                </c:pt>
                <c:pt idx="4">
                  <c:v>77.63</c:v>
                </c:pt>
                <c:pt idx="5">
                  <c:v>79.45</c:v>
                </c:pt>
                <c:pt idx="6">
                  <c:v>77.02</c:v>
                </c:pt>
                <c:pt idx="7">
                  <c:v>72.94</c:v>
                </c:pt>
              </c:numCache>
            </c:numRef>
          </c:val>
        </c:ser>
        <c:ser>
          <c:idx val="1"/>
          <c:order val="1"/>
          <c:tx>
            <c:strRef>
              <c:f>Sheet1!$H$25</c:f>
              <c:strCache>
                <c:ptCount val="1"/>
                <c:pt idx="0">
                  <c:v>without tx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Sheet1!$F$26:$F$33</c:f>
              <c:strCache>
                <c:ptCount val="8"/>
                <c:pt idx="0">
                  <c:v>5-9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40&lt;=</c:v>
                </c:pt>
              </c:strCache>
            </c:strRef>
          </c:cat>
          <c:val>
            <c:numRef>
              <c:f>Sheet1!$H$26:$H$33</c:f>
              <c:numCache>
                <c:formatCode>General</c:formatCode>
                <c:ptCount val="8"/>
                <c:pt idx="0">
                  <c:v>92.92</c:v>
                </c:pt>
                <c:pt idx="1">
                  <c:v>94.21</c:v>
                </c:pt>
                <c:pt idx="2">
                  <c:v>89.04</c:v>
                </c:pt>
                <c:pt idx="3">
                  <c:v>82.98</c:v>
                </c:pt>
                <c:pt idx="4">
                  <c:v>76.21</c:v>
                </c:pt>
                <c:pt idx="5">
                  <c:v>80.14</c:v>
                </c:pt>
                <c:pt idx="6">
                  <c:v>71.82</c:v>
                </c:pt>
                <c:pt idx="7">
                  <c:v>65.75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780816"/>
        <c:axId val="2146783264"/>
      </c:barChart>
      <c:catAx>
        <c:axId val="214678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6783264"/>
        <c:crosses val="autoZero"/>
        <c:auto val="1"/>
        <c:lblAlgn val="ctr"/>
        <c:lblOffset val="100"/>
        <c:noMultiLvlLbl val="0"/>
      </c:catAx>
      <c:valAx>
        <c:axId val="2146783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467808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147737765466297"/>
          <c:y val="0.0167480797220317"/>
          <c:w val="0.883275047682752"/>
          <c:h val="0.823636566376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Átlagéletkor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Sheet4!$A$2:$A$23</c:f>
              <c:strCache>
                <c:ptCount val="22"/>
                <c:pt idx="0">
                  <c:v>Ajka</c:v>
                </c:pt>
                <c:pt idx="1">
                  <c:v>BP - Betesdha</c:v>
                </c:pt>
                <c:pt idx="2">
                  <c:v>BP - Heim Pál</c:v>
                </c:pt>
                <c:pt idx="3">
                  <c:v>BP - Korányi</c:v>
                </c:pt>
                <c:pt idx="4">
                  <c:v>BP - SOTE 1. GYK</c:v>
                </c:pt>
                <c:pt idx="5">
                  <c:v>BP - SOTE Tüdőklinika</c:v>
                </c:pt>
                <c:pt idx="6">
                  <c:v>Debrecen - AOK</c:v>
                </c:pt>
                <c:pt idx="7">
                  <c:v>Debrecen - Kenézy</c:v>
                </c:pt>
                <c:pt idx="8">
                  <c:v>Debrecen - OEC</c:v>
                </c:pt>
                <c:pt idx="9">
                  <c:v>Deszk</c:v>
                </c:pt>
                <c:pt idx="10">
                  <c:v>Győr</c:v>
                </c:pt>
                <c:pt idx="11">
                  <c:v>Győr - PULM.O</c:v>
                </c:pt>
                <c:pt idx="12">
                  <c:v>Miskolc</c:v>
                </c:pt>
                <c:pt idx="13">
                  <c:v>Miskolc - MISEK</c:v>
                </c:pt>
                <c:pt idx="14">
                  <c:v>Mosdós</c:v>
                </c:pt>
                <c:pt idx="15">
                  <c:v>Nyíregyháza</c:v>
                </c:pt>
                <c:pt idx="16">
                  <c:v>Pécs PTE</c:v>
                </c:pt>
                <c:pt idx="17">
                  <c:v>Szeged </c:v>
                </c:pt>
                <c:pt idx="18">
                  <c:v>Szombathely</c:v>
                </c:pt>
                <c:pt idx="19">
                  <c:v>Törökbálint</c:v>
                </c:pt>
                <c:pt idx="20">
                  <c:v>Veszprém</c:v>
                </c:pt>
                <c:pt idx="21">
                  <c:v>Zalaegerszeg</c:v>
                </c:pt>
              </c:strCache>
            </c:strRef>
          </c:cat>
          <c:val>
            <c:numRef>
              <c:f>Sheet4!$B$2:$B$23</c:f>
              <c:numCache>
                <c:formatCode>0.00</c:formatCode>
                <c:ptCount val="22"/>
                <c:pt idx="0">
                  <c:v>9.734245999999998</c:v>
                </c:pt>
                <c:pt idx="1">
                  <c:v>5.8</c:v>
                </c:pt>
                <c:pt idx="2">
                  <c:v>12.550684</c:v>
                </c:pt>
                <c:pt idx="3">
                  <c:v>28.008219</c:v>
                </c:pt>
                <c:pt idx="4">
                  <c:v>14.427397</c:v>
                </c:pt>
                <c:pt idx="5">
                  <c:v>32.90410900000001</c:v>
                </c:pt>
                <c:pt idx="6">
                  <c:v>27.126027</c:v>
                </c:pt>
                <c:pt idx="7">
                  <c:v>16.92054699999999</c:v>
                </c:pt>
                <c:pt idx="8">
                  <c:v>9.0</c:v>
                </c:pt>
                <c:pt idx="9">
                  <c:v>26.024657</c:v>
                </c:pt>
                <c:pt idx="10">
                  <c:v>11.010958</c:v>
                </c:pt>
                <c:pt idx="11">
                  <c:v>24.624657</c:v>
                </c:pt>
                <c:pt idx="12">
                  <c:v>16.273972</c:v>
                </c:pt>
                <c:pt idx="13">
                  <c:v>25.312328</c:v>
                </c:pt>
                <c:pt idx="14">
                  <c:v>17.18082100000001</c:v>
                </c:pt>
                <c:pt idx="15">
                  <c:v>11.479452</c:v>
                </c:pt>
                <c:pt idx="16">
                  <c:v>11.517808</c:v>
                </c:pt>
                <c:pt idx="17">
                  <c:v>14.279452</c:v>
                </c:pt>
                <c:pt idx="18">
                  <c:v>15.257534</c:v>
                </c:pt>
                <c:pt idx="19">
                  <c:v>13.526027</c:v>
                </c:pt>
                <c:pt idx="20">
                  <c:v>14.934246</c:v>
                </c:pt>
                <c:pt idx="21">
                  <c:v>7.613698</c:v>
                </c:pt>
              </c:numCache>
            </c:numRef>
          </c:val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FEV1%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Sheet4!$A$2:$A$23</c:f>
              <c:strCache>
                <c:ptCount val="22"/>
                <c:pt idx="0">
                  <c:v>Ajka</c:v>
                </c:pt>
                <c:pt idx="1">
                  <c:v>BP - Betesdha</c:v>
                </c:pt>
                <c:pt idx="2">
                  <c:v>BP - Heim Pál</c:v>
                </c:pt>
                <c:pt idx="3">
                  <c:v>BP - Korányi</c:v>
                </c:pt>
                <c:pt idx="4">
                  <c:v>BP - SOTE 1. GYK</c:v>
                </c:pt>
                <c:pt idx="5">
                  <c:v>BP - SOTE Tüdőklinika</c:v>
                </c:pt>
                <c:pt idx="6">
                  <c:v>Debrecen - AOK</c:v>
                </c:pt>
                <c:pt idx="7">
                  <c:v>Debrecen - Kenézy</c:v>
                </c:pt>
                <c:pt idx="8">
                  <c:v>Debrecen - OEC</c:v>
                </c:pt>
                <c:pt idx="9">
                  <c:v>Deszk</c:v>
                </c:pt>
                <c:pt idx="10">
                  <c:v>Győr</c:v>
                </c:pt>
                <c:pt idx="11">
                  <c:v>Győr - PULM.O</c:v>
                </c:pt>
                <c:pt idx="12">
                  <c:v>Miskolc</c:v>
                </c:pt>
                <c:pt idx="13">
                  <c:v>Miskolc - MISEK</c:v>
                </c:pt>
                <c:pt idx="14">
                  <c:v>Mosdós</c:v>
                </c:pt>
                <c:pt idx="15">
                  <c:v>Nyíregyháza</c:v>
                </c:pt>
                <c:pt idx="16">
                  <c:v>Pécs PTE</c:v>
                </c:pt>
                <c:pt idx="17">
                  <c:v>Szeged </c:v>
                </c:pt>
                <c:pt idx="18">
                  <c:v>Szombathely</c:v>
                </c:pt>
                <c:pt idx="19">
                  <c:v>Törökbálint</c:v>
                </c:pt>
                <c:pt idx="20">
                  <c:v>Veszprém</c:v>
                </c:pt>
                <c:pt idx="21">
                  <c:v>Zalaegerszeg</c:v>
                </c:pt>
              </c:strCache>
            </c:strRef>
          </c:cat>
          <c:val>
            <c:numRef>
              <c:f>Sheet4!$C$2:$C$23</c:f>
              <c:numCache>
                <c:formatCode>0.00</c:formatCode>
                <c:ptCount val="22"/>
                <c:pt idx="0">
                  <c:v>87.714285</c:v>
                </c:pt>
                <c:pt idx="1">
                  <c:v>86.5</c:v>
                </c:pt>
                <c:pt idx="2">
                  <c:v>81.118421</c:v>
                </c:pt>
                <c:pt idx="3">
                  <c:v>60.678651</c:v>
                </c:pt>
                <c:pt idx="4">
                  <c:v>77.68181799999999</c:v>
                </c:pt>
                <c:pt idx="5">
                  <c:v>79.047619</c:v>
                </c:pt>
                <c:pt idx="6">
                  <c:v>77.505</c:v>
                </c:pt>
                <c:pt idx="7">
                  <c:v>77.33333299999997</c:v>
                </c:pt>
                <c:pt idx="8">
                  <c:v>94.715384</c:v>
                </c:pt>
                <c:pt idx="9">
                  <c:v>48.363636</c:v>
                </c:pt>
                <c:pt idx="10">
                  <c:v>91.5625</c:v>
                </c:pt>
                <c:pt idx="11">
                  <c:v>60.885714</c:v>
                </c:pt>
                <c:pt idx="12">
                  <c:v>94.465116</c:v>
                </c:pt>
                <c:pt idx="13">
                  <c:v>46.66666600000001</c:v>
                </c:pt>
                <c:pt idx="14">
                  <c:v>68.4375</c:v>
                </c:pt>
                <c:pt idx="15">
                  <c:v>92.13043399999998</c:v>
                </c:pt>
                <c:pt idx="16">
                  <c:v>89.88888799999997</c:v>
                </c:pt>
                <c:pt idx="17">
                  <c:v>77.785714</c:v>
                </c:pt>
                <c:pt idx="18">
                  <c:v>92.17646999999998</c:v>
                </c:pt>
                <c:pt idx="19">
                  <c:v>75.657894</c:v>
                </c:pt>
                <c:pt idx="20">
                  <c:v>70.5</c:v>
                </c:pt>
                <c:pt idx="21">
                  <c:v>81.75</c:v>
                </c:pt>
              </c:numCache>
            </c:numRef>
          </c:val>
        </c:ser>
        <c:ser>
          <c:idx val="2"/>
          <c:order val="2"/>
          <c:tx>
            <c:strRef>
              <c:f>Sheet4!$D$1</c:f>
              <c:strCache>
                <c:ptCount val="1"/>
                <c:pt idx="0">
                  <c:v>Létszám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Sheet4!$A$2:$A$23</c:f>
              <c:strCache>
                <c:ptCount val="22"/>
                <c:pt idx="0">
                  <c:v>Ajka</c:v>
                </c:pt>
                <c:pt idx="1">
                  <c:v>BP - Betesdha</c:v>
                </c:pt>
                <c:pt idx="2">
                  <c:v>BP - Heim Pál</c:v>
                </c:pt>
                <c:pt idx="3">
                  <c:v>BP - Korányi</c:v>
                </c:pt>
                <c:pt idx="4">
                  <c:v>BP - SOTE 1. GYK</c:v>
                </c:pt>
                <c:pt idx="5">
                  <c:v>BP - SOTE Tüdőklinika</c:v>
                </c:pt>
                <c:pt idx="6">
                  <c:v>Debrecen - AOK</c:v>
                </c:pt>
                <c:pt idx="7">
                  <c:v>Debrecen - Kenézy</c:v>
                </c:pt>
                <c:pt idx="8">
                  <c:v>Debrecen - OEC</c:v>
                </c:pt>
                <c:pt idx="9">
                  <c:v>Deszk</c:v>
                </c:pt>
                <c:pt idx="10">
                  <c:v>Győr</c:v>
                </c:pt>
                <c:pt idx="11">
                  <c:v>Győr - PULM.O</c:v>
                </c:pt>
                <c:pt idx="12">
                  <c:v>Miskolc</c:v>
                </c:pt>
                <c:pt idx="13">
                  <c:v>Miskolc - MISEK</c:v>
                </c:pt>
                <c:pt idx="14">
                  <c:v>Mosdós</c:v>
                </c:pt>
                <c:pt idx="15">
                  <c:v>Nyíregyháza</c:v>
                </c:pt>
                <c:pt idx="16">
                  <c:v>Pécs PTE</c:v>
                </c:pt>
                <c:pt idx="17">
                  <c:v>Szeged </c:v>
                </c:pt>
                <c:pt idx="18">
                  <c:v>Szombathely</c:v>
                </c:pt>
                <c:pt idx="19">
                  <c:v>Törökbálint</c:v>
                </c:pt>
                <c:pt idx="20">
                  <c:v>Veszprém</c:v>
                </c:pt>
                <c:pt idx="21">
                  <c:v>Zalaegerszeg</c:v>
                </c:pt>
              </c:strCache>
            </c:strRef>
          </c:cat>
          <c:val>
            <c:numRef>
              <c:f>Sheet4!$D$2:$D$23</c:f>
              <c:numCache>
                <c:formatCode>General</c:formatCode>
                <c:ptCount val="22"/>
                <c:pt idx="0">
                  <c:v>16.0</c:v>
                </c:pt>
                <c:pt idx="1">
                  <c:v>5.0</c:v>
                </c:pt>
                <c:pt idx="2">
                  <c:v>106.0</c:v>
                </c:pt>
                <c:pt idx="3">
                  <c:v>100.0</c:v>
                </c:pt>
                <c:pt idx="4">
                  <c:v>25.0</c:v>
                </c:pt>
                <c:pt idx="5">
                  <c:v>45.0</c:v>
                </c:pt>
                <c:pt idx="6">
                  <c:v>21.0</c:v>
                </c:pt>
                <c:pt idx="7">
                  <c:v>21.0</c:v>
                </c:pt>
                <c:pt idx="8">
                  <c:v>25.0</c:v>
                </c:pt>
                <c:pt idx="9">
                  <c:v>11.0</c:v>
                </c:pt>
                <c:pt idx="10">
                  <c:v>19.0</c:v>
                </c:pt>
                <c:pt idx="11">
                  <c:v>8.0</c:v>
                </c:pt>
                <c:pt idx="12">
                  <c:v>65.0</c:v>
                </c:pt>
                <c:pt idx="13">
                  <c:v>5.0</c:v>
                </c:pt>
                <c:pt idx="14">
                  <c:v>55.0</c:v>
                </c:pt>
                <c:pt idx="15">
                  <c:v>35.0</c:v>
                </c:pt>
                <c:pt idx="16">
                  <c:v>15.0</c:v>
                </c:pt>
                <c:pt idx="17">
                  <c:v>22.0</c:v>
                </c:pt>
                <c:pt idx="18">
                  <c:v>22.0</c:v>
                </c:pt>
                <c:pt idx="19">
                  <c:v>44.0</c:v>
                </c:pt>
                <c:pt idx="20">
                  <c:v>2.0</c:v>
                </c:pt>
                <c:pt idx="21">
                  <c:v>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853584"/>
        <c:axId val="2146856256"/>
      </c:barChart>
      <c:catAx>
        <c:axId val="2146853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6856256"/>
        <c:crosses val="autoZero"/>
        <c:auto val="1"/>
        <c:lblAlgn val="ctr"/>
        <c:lblOffset val="100"/>
        <c:noMultiLvlLbl val="0"/>
      </c:catAx>
      <c:valAx>
        <c:axId val="214685625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2146853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Sheet1!$J$26:$J$33</c:f>
              <c:strCache>
                <c:ptCount val="8"/>
                <c:pt idx="0">
                  <c:v>5-9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40&lt;=</c:v>
                </c:pt>
              </c:strCache>
            </c:strRef>
          </c:cat>
          <c:val>
            <c:numRef>
              <c:f>Sheet1!$K$26:$K$33</c:f>
              <c:numCache>
                <c:formatCode>General</c:formatCode>
                <c:ptCount val="8"/>
                <c:pt idx="0">
                  <c:v>14.72</c:v>
                </c:pt>
                <c:pt idx="1">
                  <c:v>16.47</c:v>
                </c:pt>
                <c:pt idx="2">
                  <c:v>18.93</c:v>
                </c:pt>
                <c:pt idx="3">
                  <c:v>20.31</c:v>
                </c:pt>
                <c:pt idx="4">
                  <c:v>19.98</c:v>
                </c:pt>
                <c:pt idx="5">
                  <c:v>22.06</c:v>
                </c:pt>
                <c:pt idx="6">
                  <c:v>19.53</c:v>
                </c:pt>
                <c:pt idx="7">
                  <c:v>20.42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897200"/>
        <c:axId val="2146904496"/>
      </c:barChart>
      <c:catAx>
        <c:axId val="2146897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6904496"/>
        <c:crosses val="autoZero"/>
        <c:auto val="1"/>
        <c:lblAlgn val="ctr"/>
        <c:lblOffset val="100"/>
        <c:noMultiLvlLbl val="0"/>
      </c:catAx>
      <c:valAx>
        <c:axId val="2146904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46897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genetika!$B$2</c:f>
              <c:strCache>
                <c:ptCount val="1"/>
                <c:pt idx="0">
                  <c:v>Férfi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genetika!$A$3:$A$8</c:f>
              <c:strCache>
                <c:ptCount val="6"/>
                <c:pt idx="0">
                  <c:v>df508 homozygota</c:v>
                </c:pt>
                <c:pt idx="1">
                  <c:v>df508 heterozygota</c:v>
                </c:pt>
                <c:pt idx="2">
                  <c:v>ket mutacio ismert</c:v>
                </c:pt>
                <c:pt idx="3">
                  <c:v>egy mutacio ismert</c:v>
                </c:pt>
                <c:pt idx="4">
                  <c:v>unknown</c:v>
                </c:pt>
                <c:pt idx="5">
                  <c:v>not done</c:v>
                </c:pt>
              </c:strCache>
            </c:strRef>
          </c:cat>
          <c:val>
            <c:numRef>
              <c:f>genetika!$B$3:$B$8</c:f>
              <c:numCache>
                <c:formatCode>General</c:formatCode>
                <c:ptCount val="6"/>
                <c:pt idx="0">
                  <c:v>108.0</c:v>
                </c:pt>
                <c:pt idx="1">
                  <c:v>96.0</c:v>
                </c:pt>
                <c:pt idx="2">
                  <c:v>204.0</c:v>
                </c:pt>
                <c:pt idx="3">
                  <c:v>58.0</c:v>
                </c:pt>
                <c:pt idx="4">
                  <c:v>29.0</c:v>
                </c:pt>
                <c:pt idx="5">
                  <c:v>9.0</c:v>
                </c:pt>
              </c:numCache>
            </c:numRef>
          </c:val>
        </c:ser>
        <c:ser>
          <c:idx val="1"/>
          <c:order val="1"/>
          <c:tx>
            <c:strRef>
              <c:f>genetika!$C$2</c:f>
              <c:strCache>
                <c:ptCount val="1"/>
                <c:pt idx="0">
                  <c:v>Nő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genetika!$A$3:$A$8</c:f>
              <c:strCache>
                <c:ptCount val="6"/>
                <c:pt idx="0">
                  <c:v>df508 homozygota</c:v>
                </c:pt>
                <c:pt idx="1">
                  <c:v>df508 heterozygota</c:v>
                </c:pt>
                <c:pt idx="2">
                  <c:v>ket mutacio ismert</c:v>
                </c:pt>
                <c:pt idx="3">
                  <c:v>egy mutacio ismert</c:v>
                </c:pt>
                <c:pt idx="4">
                  <c:v>unknown</c:v>
                </c:pt>
                <c:pt idx="5">
                  <c:v>not done</c:v>
                </c:pt>
              </c:strCache>
            </c:strRef>
          </c:cat>
          <c:val>
            <c:numRef>
              <c:f>genetika!$C$3:$C$8</c:f>
              <c:numCache>
                <c:formatCode>General</c:formatCode>
                <c:ptCount val="6"/>
                <c:pt idx="0">
                  <c:v>89.0</c:v>
                </c:pt>
                <c:pt idx="1">
                  <c:v>88.0</c:v>
                </c:pt>
                <c:pt idx="2">
                  <c:v>177.0</c:v>
                </c:pt>
                <c:pt idx="3">
                  <c:v>45.0</c:v>
                </c:pt>
                <c:pt idx="4">
                  <c:v>29.0</c:v>
                </c:pt>
                <c:pt idx="5">
                  <c:v>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6982816"/>
        <c:axId val="2146986240"/>
      </c:barChart>
      <c:catAx>
        <c:axId val="214698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986240"/>
        <c:crosses val="autoZero"/>
        <c:auto val="1"/>
        <c:lblAlgn val="ctr"/>
        <c:lblOffset val="100"/>
        <c:noMultiLvlLbl val="0"/>
      </c:catAx>
      <c:valAx>
        <c:axId val="214698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69828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Férfi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Sheet2!$A$2:$A$4</c:f>
              <c:strCache>
                <c:ptCount val="3"/>
                <c:pt idx="0">
                  <c:v>&gt;=80</c:v>
                </c:pt>
                <c:pt idx="1">
                  <c:v>&lt;80</c:v>
                </c:pt>
                <c:pt idx="2">
                  <c:v>nincs megadva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136.0</c:v>
                </c:pt>
                <c:pt idx="1">
                  <c:v>72.0</c:v>
                </c:pt>
                <c:pt idx="2">
                  <c:v>99.0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Nő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Sheet2!$A$2:$A$4</c:f>
              <c:strCache>
                <c:ptCount val="3"/>
                <c:pt idx="0">
                  <c:v>&gt;=80</c:v>
                </c:pt>
                <c:pt idx="1">
                  <c:v>&lt;80</c:v>
                </c:pt>
                <c:pt idx="2">
                  <c:v>nincs megadva</c:v>
                </c:pt>
              </c:strCache>
            </c:strRef>
          </c:cat>
          <c:val>
            <c:numRef>
              <c:f>Sheet2!$C$2:$C$4</c:f>
              <c:numCache>
                <c:formatCode>General</c:formatCode>
                <c:ptCount val="3"/>
                <c:pt idx="0">
                  <c:v>159.0</c:v>
                </c:pt>
                <c:pt idx="1">
                  <c:v>39.0</c:v>
                </c:pt>
                <c:pt idx="2">
                  <c:v>62.0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3649040"/>
        <c:axId val="-2093651472"/>
      </c:barChart>
      <c:catAx>
        <c:axId val="-209364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3651472"/>
        <c:crosses val="autoZero"/>
        <c:auto val="1"/>
        <c:lblAlgn val="ctr"/>
        <c:lblOffset val="100"/>
        <c:noMultiLvlLbl val="0"/>
      </c:catAx>
      <c:valAx>
        <c:axId val="-2093651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9364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Sheet5!$A$3:$A$5</c:f>
              <c:strCache>
                <c:ptCount val="3"/>
                <c:pt idx="0">
                  <c:v>Inhalál pulmozyme</c:v>
                </c:pt>
                <c:pt idx="1">
                  <c:v>Nem inhalál pulmozyme</c:v>
                </c:pt>
                <c:pt idx="2">
                  <c:v>Nincs megadva</c:v>
                </c:pt>
              </c:strCache>
            </c:strRef>
          </c:cat>
          <c:val>
            <c:numRef>
              <c:f>Sheet5!$B$3:$B$5</c:f>
              <c:numCache>
                <c:formatCode>General</c:formatCode>
                <c:ptCount val="3"/>
                <c:pt idx="0">
                  <c:v>257.0</c:v>
                </c:pt>
                <c:pt idx="1">
                  <c:v>181.0</c:v>
                </c:pt>
                <c:pt idx="2">
                  <c:v>67.0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5693568"/>
        <c:axId val="2115687920"/>
      </c:barChart>
      <c:catAx>
        <c:axId val="211569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2115687920"/>
        <c:crosses val="autoZero"/>
        <c:auto val="1"/>
        <c:lblAlgn val="ctr"/>
        <c:lblOffset val="100"/>
        <c:noMultiLvlLbl val="0"/>
      </c:catAx>
      <c:valAx>
        <c:axId val="2115687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15693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Sheet2!$A$37:$A$41</c:f>
              <c:strCache>
                <c:ptCount val="5"/>
                <c:pt idx="0">
                  <c:v>Negativ</c:v>
                </c:pt>
                <c:pt idx="1">
                  <c:v>Nem ismert</c:v>
                </c:pt>
                <c:pt idx="2">
                  <c:v>Inhalal antibiotikum</c:v>
                </c:pt>
                <c:pt idx="3">
                  <c:v>Nem inhalal antibiotikumot</c:v>
                </c:pt>
                <c:pt idx="4">
                  <c:v>Nem ismert</c:v>
                </c:pt>
              </c:strCache>
            </c:strRef>
          </c:cat>
          <c:val>
            <c:numRef>
              <c:f>Sheet2!$B$37:$B$41</c:f>
              <c:numCache>
                <c:formatCode>General</c:formatCode>
                <c:ptCount val="5"/>
                <c:pt idx="0">
                  <c:v>318.0</c:v>
                </c:pt>
                <c:pt idx="1">
                  <c:v>78.0</c:v>
                </c:pt>
                <c:pt idx="2">
                  <c:v>127.0</c:v>
                </c:pt>
                <c:pt idx="3">
                  <c:v>37.0</c:v>
                </c:pt>
                <c:pt idx="4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.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betegletszamok!$B$29</c:f>
              <c:strCache>
                <c:ptCount val="1"/>
                <c:pt idx="0">
                  <c:v>Fiúk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betegletszamok!$A$30:$A$34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betegletszamok!$B$30:$B$34</c:f>
              <c:numCache>
                <c:formatCode>General</c:formatCode>
                <c:ptCount val="5"/>
                <c:pt idx="0">
                  <c:v>125.0</c:v>
                </c:pt>
                <c:pt idx="1">
                  <c:v>137.0</c:v>
                </c:pt>
                <c:pt idx="2">
                  <c:v>145.0</c:v>
                </c:pt>
                <c:pt idx="3">
                  <c:v>151.0</c:v>
                </c:pt>
                <c:pt idx="4">
                  <c:v>159.0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betegletszamok!$C$29</c:f>
              <c:strCache>
                <c:ptCount val="1"/>
                <c:pt idx="0">
                  <c:v>Férfiak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betegletszamok!$A$30:$A$34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betegletszamok!$C$30:$C$34</c:f>
              <c:numCache>
                <c:formatCode>General</c:formatCode>
                <c:ptCount val="5"/>
                <c:pt idx="0">
                  <c:v>192.0</c:v>
                </c:pt>
                <c:pt idx="1">
                  <c:v>189.0</c:v>
                </c:pt>
                <c:pt idx="2">
                  <c:v>171.0</c:v>
                </c:pt>
                <c:pt idx="3">
                  <c:v>168.0</c:v>
                </c:pt>
                <c:pt idx="4">
                  <c:v>148.0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betegletszamok!$D$29</c:f>
              <c:strCache>
                <c:ptCount val="1"/>
                <c:pt idx="0">
                  <c:v>Leányok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betegletszamok!$A$30:$A$34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betegletszamok!$D$30:$D$34</c:f>
              <c:numCache>
                <c:formatCode>General</c:formatCode>
                <c:ptCount val="5"/>
                <c:pt idx="0">
                  <c:v>123.0</c:v>
                </c:pt>
                <c:pt idx="1">
                  <c:v>133.0</c:v>
                </c:pt>
                <c:pt idx="2">
                  <c:v>139.0</c:v>
                </c:pt>
                <c:pt idx="3">
                  <c:v>142.0</c:v>
                </c:pt>
                <c:pt idx="4">
                  <c:v>153.0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betegletszamok!$E$29</c:f>
              <c:strCache>
                <c:ptCount val="1"/>
                <c:pt idx="0">
                  <c:v>Nők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betegletszamok!$A$30:$A$34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betegletszamok!$E$30:$E$34</c:f>
              <c:numCache>
                <c:formatCode>General</c:formatCode>
                <c:ptCount val="5"/>
                <c:pt idx="0">
                  <c:v>133.0</c:v>
                </c:pt>
                <c:pt idx="1">
                  <c:v>134.0</c:v>
                </c:pt>
                <c:pt idx="2">
                  <c:v>123.0</c:v>
                </c:pt>
                <c:pt idx="3">
                  <c:v>116.0</c:v>
                </c:pt>
                <c:pt idx="4">
                  <c:v>107.0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7441856"/>
        <c:axId val="2147444272"/>
      </c:lineChart>
      <c:catAx>
        <c:axId val="214744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47444272"/>
        <c:crosses val="autoZero"/>
        <c:auto val="1"/>
        <c:lblAlgn val="ctr"/>
        <c:lblOffset val="100"/>
        <c:noMultiLvlLbl val="0"/>
      </c:catAx>
      <c:valAx>
        <c:axId val="2147444272"/>
        <c:scaling>
          <c:orientation val="minMax"/>
          <c:max val="220.0"/>
          <c:min val="80.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47441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betegletszamok!$A$37:$A$41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betegletszamok!$B$37:$B$41</c:f>
              <c:numCache>
                <c:formatCode>General</c:formatCode>
                <c:ptCount val="5"/>
                <c:pt idx="0">
                  <c:v>573.0</c:v>
                </c:pt>
                <c:pt idx="1">
                  <c:v>593.0</c:v>
                </c:pt>
                <c:pt idx="2">
                  <c:v>578.0</c:v>
                </c:pt>
                <c:pt idx="3">
                  <c:v>577.0</c:v>
                </c:pt>
                <c:pt idx="4">
                  <c:v>567.0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6241728"/>
        <c:axId val="2116321952"/>
      </c:lineChart>
      <c:catAx>
        <c:axId val="211624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16321952"/>
        <c:crosses val="autoZero"/>
        <c:auto val="1"/>
        <c:lblAlgn val="ctr"/>
        <c:lblOffset val="100"/>
        <c:noMultiLvlLbl val="0"/>
      </c:catAx>
      <c:valAx>
        <c:axId val="2116321952"/>
        <c:scaling>
          <c:orientation val="minMax"/>
          <c:max val="620.0"/>
          <c:min val="550.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16241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lakhelyek!$A$1:$B$20</c:f>
              <c:multiLvlStrCache>
                <c:ptCount val="20"/>
                <c:lvl>
                  <c:pt idx="0">
                    <c:v>Bács-Kiskun</c:v>
                  </c:pt>
                  <c:pt idx="1">
                    <c:v>Békés</c:v>
                  </c:pt>
                  <c:pt idx="2">
                    <c:v>Csongrád</c:v>
                  </c:pt>
                  <c:pt idx="3">
                    <c:v>Baranya</c:v>
                  </c:pt>
                  <c:pt idx="4">
                    <c:v>Somogy</c:v>
                  </c:pt>
                  <c:pt idx="5">
                    <c:v>Tolna</c:v>
                  </c:pt>
                  <c:pt idx="6">
                    <c:v>Hajdú-Bihar</c:v>
                  </c:pt>
                  <c:pt idx="7">
                    <c:v>Jász-Nagykun-Szolnok</c:v>
                  </c:pt>
                  <c:pt idx="8">
                    <c:v>Szabolcs-Szatmár-Bereg</c:v>
                  </c:pt>
                  <c:pt idx="9">
                    <c:v>Borsod-Abaúj-Zemplén</c:v>
                  </c:pt>
                  <c:pt idx="10">
                    <c:v>Heves</c:v>
                  </c:pt>
                  <c:pt idx="11">
                    <c:v>Nógrád</c:v>
                  </c:pt>
                  <c:pt idx="12">
                    <c:v>Fejér</c:v>
                  </c:pt>
                  <c:pt idx="13">
                    <c:v>Komárom-Esztergom</c:v>
                  </c:pt>
                  <c:pt idx="14">
                    <c:v>Veszprém</c:v>
                  </c:pt>
                  <c:pt idx="15">
                    <c:v>Budapest</c:v>
                  </c:pt>
                  <c:pt idx="16">
                    <c:v>Pest</c:v>
                  </c:pt>
                  <c:pt idx="17">
                    <c:v>Gyor-Moson-Sopron</c:v>
                  </c:pt>
                  <c:pt idx="18">
                    <c:v>Vas</c:v>
                  </c:pt>
                  <c:pt idx="19">
                    <c:v>Zala</c:v>
                  </c:pt>
                </c:lvl>
                <c:lvl>
                  <c:pt idx="0">
                    <c:v>Dél-Alföld</c:v>
                  </c:pt>
                  <c:pt idx="3">
                    <c:v>Dél-Dunántúl</c:v>
                  </c:pt>
                  <c:pt idx="6">
                    <c:v>Észak-Alföld</c:v>
                  </c:pt>
                  <c:pt idx="9">
                    <c:v>Észak-Magyarország</c:v>
                  </c:pt>
                  <c:pt idx="12">
                    <c:v>Közép-Dunántúl</c:v>
                  </c:pt>
                  <c:pt idx="15">
                    <c:v>Közép-Magyarország</c:v>
                  </c:pt>
                  <c:pt idx="17">
                    <c:v>Nyugat-Dunántúl</c:v>
                  </c:pt>
                </c:lvl>
              </c:multiLvlStrCache>
            </c:multiLvlStrRef>
          </c:cat>
          <c:val>
            <c:numRef>
              <c:f>lakhelyek!$C$1:$C$20</c:f>
              <c:numCache>
                <c:formatCode>General</c:formatCode>
                <c:ptCount val="20"/>
                <c:pt idx="0">
                  <c:v>18.0</c:v>
                </c:pt>
                <c:pt idx="1">
                  <c:v>6.0</c:v>
                </c:pt>
                <c:pt idx="2">
                  <c:v>15.0</c:v>
                </c:pt>
                <c:pt idx="3">
                  <c:v>21.0</c:v>
                </c:pt>
                <c:pt idx="4">
                  <c:v>26.0</c:v>
                </c:pt>
                <c:pt idx="5">
                  <c:v>15.0</c:v>
                </c:pt>
                <c:pt idx="6">
                  <c:v>41.0</c:v>
                </c:pt>
                <c:pt idx="7">
                  <c:v>18.0</c:v>
                </c:pt>
                <c:pt idx="8">
                  <c:v>50.0</c:v>
                </c:pt>
                <c:pt idx="9">
                  <c:v>64.0</c:v>
                </c:pt>
                <c:pt idx="10">
                  <c:v>9.0</c:v>
                </c:pt>
                <c:pt idx="11">
                  <c:v>6.0</c:v>
                </c:pt>
                <c:pt idx="12">
                  <c:v>21.0</c:v>
                </c:pt>
                <c:pt idx="13">
                  <c:v>17.0</c:v>
                </c:pt>
                <c:pt idx="14">
                  <c:v>25.0</c:v>
                </c:pt>
                <c:pt idx="15">
                  <c:v>67.0</c:v>
                </c:pt>
                <c:pt idx="16">
                  <c:v>70.0</c:v>
                </c:pt>
                <c:pt idx="17">
                  <c:v>31.0</c:v>
                </c:pt>
                <c:pt idx="18">
                  <c:v>23.0</c:v>
                </c:pt>
                <c:pt idx="19">
                  <c:v>20.0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5818976"/>
        <c:axId val="2115822272"/>
        <c:axId val="0"/>
      </c:bar3DChart>
      <c:catAx>
        <c:axId val="211581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822272"/>
        <c:crosses val="autoZero"/>
        <c:auto val="1"/>
        <c:lblAlgn val="ctr"/>
        <c:lblOffset val="100"/>
        <c:noMultiLvlLbl val="0"/>
      </c:catAx>
      <c:valAx>
        <c:axId val="2115822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1581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Sheet3!$A$1:$A$22</c:f>
              <c:strCache>
                <c:ptCount val="22"/>
                <c:pt idx="0">
                  <c:v>Zalaegerszeg</c:v>
                </c:pt>
                <c:pt idx="1">
                  <c:v>Veszprém</c:v>
                </c:pt>
                <c:pt idx="2">
                  <c:v>Törökbálint</c:v>
                </c:pt>
                <c:pt idx="3">
                  <c:v>Szombathely</c:v>
                </c:pt>
                <c:pt idx="4">
                  <c:v>Szeged </c:v>
                </c:pt>
                <c:pt idx="5">
                  <c:v>Pécs PTE</c:v>
                </c:pt>
                <c:pt idx="6">
                  <c:v>Nyíregyháza</c:v>
                </c:pt>
                <c:pt idx="7">
                  <c:v>Mosdós</c:v>
                </c:pt>
                <c:pt idx="8">
                  <c:v>Miskolc - MISEK</c:v>
                </c:pt>
                <c:pt idx="9">
                  <c:v>Miskolc</c:v>
                </c:pt>
                <c:pt idx="10">
                  <c:v>Győr - PULM.O</c:v>
                </c:pt>
                <c:pt idx="11">
                  <c:v>Győr</c:v>
                </c:pt>
                <c:pt idx="12">
                  <c:v>Deszk</c:v>
                </c:pt>
                <c:pt idx="13">
                  <c:v>Debrecen - OEC</c:v>
                </c:pt>
                <c:pt idx="14">
                  <c:v>Debrecen - Kenézy</c:v>
                </c:pt>
                <c:pt idx="15">
                  <c:v>Debrecen - AOK</c:v>
                </c:pt>
                <c:pt idx="16">
                  <c:v>BP - SOTE Tüdőklinika</c:v>
                </c:pt>
                <c:pt idx="17">
                  <c:v>BP - SOTE 1. GYK</c:v>
                </c:pt>
                <c:pt idx="18">
                  <c:v>BP - Korányi</c:v>
                </c:pt>
                <c:pt idx="19">
                  <c:v>BP - Heim Pál</c:v>
                </c:pt>
                <c:pt idx="20">
                  <c:v>BP - Betesdha</c:v>
                </c:pt>
                <c:pt idx="21">
                  <c:v>Ajka</c:v>
                </c:pt>
              </c:strCache>
            </c:strRef>
          </c:cat>
          <c:val>
            <c:numRef>
              <c:f>Sheet3!$B$1:$B$22</c:f>
              <c:numCache>
                <c:formatCode>General</c:formatCode>
                <c:ptCount val="22"/>
                <c:pt idx="0">
                  <c:v>9.0</c:v>
                </c:pt>
                <c:pt idx="1">
                  <c:v>2.0</c:v>
                </c:pt>
                <c:pt idx="2">
                  <c:v>44.0</c:v>
                </c:pt>
                <c:pt idx="3">
                  <c:v>22.0</c:v>
                </c:pt>
                <c:pt idx="4">
                  <c:v>22.0</c:v>
                </c:pt>
                <c:pt idx="5">
                  <c:v>15.0</c:v>
                </c:pt>
                <c:pt idx="6">
                  <c:v>35.0</c:v>
                </c:pt>
                <c:pt idx="7">
                  <c:v>55.0</c:v>
                </c:pt>
                <c:pt idx="8">
                  <c:v>5.0</c:v>
                </c:pt>
                <c:pt idx="9">
                  <c:v>65.0</c:v>
                </c:pt>
                <c:pt idx="10">
                  <c:v>8.0</c:v>
                </c:pt>
                <c:pt idx="11">
                  <c:v>19.0</c:v>
                </c:pt>
                <c:pt idx="12">
                  <c:v>11.0</c:v>
                </c:pt>
                <c:pt idx="13">
                  <c:v>25.0</c:v>
                </c:pt>
                <c:pt idx="14">
                  <c:v>21.0</c:v>
                </c:pt>
                <c:pt idx="15">
                  <c:v>21.0</c:v>
                </c:pt>
                <c:pt idx="16">
                  <c:v>45.0</c:v>
                </c:pt>
                <c:pt idx="17">
                  <c:v>25.0</c:v>
                </c:pt>
                <c:pt idx="18">
                  <c:v>100.0</c:v>
                </c:pt>
                <c:pt idx="19">
                  <c:v>106.0</c:v>
                </c:pt>
                <c:pt idx="20">
                  <c:v>5.0</c:v>
                </c:pt>
                <c:pt idx="21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7058000"/>
        <c:axId val="2147061360"/>
      </c:barChart>
      <c:catAx>
        <c:axId val="2147058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061360"/>
        <c:crosses val="autoZero"/>
        <c:auto val="1"/>
        <c:lblAlgn val="ctr"/>
        <c:lblOffset val="100"/>
        <c:noMultiLvlLbl val="0"/>
      </c:catAx>
      <c:valAx>
        <c:axId val="2147061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705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Sheet3!$A$52:$A$73</c:f>
              <c:strCache>
                <c:ptCount val="22"/>
                <c:pt idx="0">
                  <c:v>Zalaegerszeg</c:v>
                </c:pt>
                <c:pt idx="1">
                  <c:v>Veszprém</c:v>
                </c:pt>
                <c:pt idx="2">
                  <c:v>Törökbálint</c:v>
                </c:pt>
                <c:pt idx="3">
                  <c:v>Szombathely</c:v>
                </c:pt>
                <c:pt idx="4">
                  <c:v>Szeged </c:v>
                </c:pt>
                <c:pt idx="5">
                  <c:v>Pécs PTE</c:v>
                </c:pt>
                <c:pt idx="6">
                  <c:v>Nyíregyháza</c:v>
                </c:pt>
                <c:pt idx="7">
                  <c:v>Mosdós</c:v>
                </c:pt>
                <c:pt idx="8">
                  <c:v>Miskolc - MISEK</c:v>
                </c:pt>
                <c:pt idx="9">
                  <c:v>Miskolc</c:v>
                </c:pt>
                <c:pt idx="10">
                  <c:v>Győr - PULM.O</c:v>
                </c:pt>
                <c:pt idx="11">
                  <c:v>Győr</c:v>
                </c:pt>
                <c:pt idx="12">
                  <c:v>Deszk</c:v>
                </c:pt>
                <c:pt idx="13">
                  <c:v>Debrecen - OEC</c:v>
                </c:pt>
                <c:pt idx="14">
                  <c:v>Debrecen - Kenézy</c:v>
                </c:pt>
                <c:pt idx="15">
                  <c:v>Debrecen - AOK</c:v>
                </c:pt>
                <c:pt idx="16">
                  <c:v>BP - SOTE Tüdőklinika</c:v>
                </c:pt>
                <c:pt idx="17">
                  <c:v>BP - SOTE 1. GYK</c:v>
                </c:pt>
                <c:pt idx="18">
                  <c:v>BP - Korányi</c:v>
                </c:pt>
                <c:pt idx="19">
                  <c:v>BP - Heim Pál</c:v>
                </c:pt>
                <c:pt idx="20">
                  <c:v>BP - Betesdha</c:v>
                </c:pt>
                <c:pt idx="21">
                  <c:v>Ajka</c:v>
                </c:pt>
              </c:strCache>
            </c:strRef>
          </c:cat>
          <c:val>
            <c:numRef>
              <c:f>Sheet3!$B$52:$B$73</c:f>
              <c:numCache>
                <c:formatCode>General</c:formatCode>
                <c:ptCount val="22"/>
                <c:pt idx="0">
                  <c:v>2.0</c:v>
                </c:pt>
                <c:pt idx="1">
                  <c:v>2.0</c:v>
                </c:pt>
                <c:pt idx="2">
                  <c:v>29.0</c:v>
                </c:pt>
                <c:pt idx="3">
                  <c:v>5.0</c:v>
                </c:pt>
                <c:pt idx="4">
                  <c:v>4.0</c:v>
                </c:pt>
                <c:pt idx="5">
                  <c:v>5.0</c:v>
                </c:pt>
                <c:pt idx="6">
                  <c:v>5.0</c:v>
                </c:pt>
                <c:pt idx="7">
                  <c:v>16.0</c:v>
                </c:pt>
                <c:pt idx="8">
                  <c:v>5.0</c:v>
                </c:pt>
                <c:pt idx="9">
                  <c:v>8.0</c:v>
                </c:pt>
                <c:pt idx="10">
                  <c:v>6.0</c:v>
                </c:pt>
                <c:pt idx="11">
                  <c:v>4.0</c:v>
                </c:pt>
                <c:pt idx="12">
                  <c:v>6.0</c:v>
                </c:pt>
                <c:pt idx="13">
                  <c:v>5.0</c:v>
                </c:pt>
                <c:pt idx="14">
                  <c:v>8.0</c:v>
                </c:pt>
                <c:pt idx="15">
                  <c:v>6.0</c:v>
                </c:pt>
                <c:pt idx="16">
                  <c:v>11.0</c:v>
                </c:pt>
                <c:pt idx="17">
                  <c:v>13.0</c:v>
                </c:pt>
                <c:pt idx="18">
                  <c:v>39.0</c:v>
                </c:pt>
                <c:pt idx="19">
                  <c:v>33.0</c:v>
                </c:pt>
                <c:pt idx="20">
                  <c:v>3.0</c:v>
                </c:pt>
                <c:pt idx="21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494288"/>
        <c:axId val="2146497648"/>
      </c:barChart>
      <c:catAx>
        <c:axId val="214649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497648"/>
        <c:crosses val="autoZero"/>
        <c:auto val="1"/>
        <c:lblAlgn val="ctr"/>
        <c:lblOffset val="100"/>
        <c:noMultiLvlLbl val="0"/>
      </c:catAx>
      <c:valAx>
        <c:axId val="2146497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649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betegletszamok!$M$1</c:f>
              <c:strCache>
                <c:ptCount val="1"/>
                <c:pt idx="0">
                  <c:v>Férfiak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betegletszamok!$L$2:$L$8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betegletszamok!$M$2:$M$8</c:f>
              <c:numCache>
                <c:formatCode>General</c:formatCode>
                <c:ptCount val="7"/>
                <c:pt idx="0">
                  <c:v>15.78</c:v>
                </c:pt>
                <c:pt idx="1">
                  <c:v>16.07999999999999</c:v>
                </c:pt>
                <c:pt idx="2">
                  <c:v>16.36</c:v>
                </c:pt>
                <c:pt idx="3">
                  <c:v>16.76</c:v>
                </c:pt>
                <c:pt idx="4">
                  <c:v>16.88</c:v>
                </c:pt>
                <c:pt idx="5">
                  <c:v>17.6</c:v>
                </c:pt>
                <c:pt idx="6">
                  <c:v>17.32999999999999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betegletszamok!$N$1</c:f>
              <c:strCache>
                <c:ptCount val="1"/>
                <c:pt idx="0">
                  <c:v>Nők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betegletszamok!$L$2:$L$8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betegletszamok!$N$2:$N$8</c:f>
              <c:numCache>
                <c:formatCode>General</c:formatCode>
                <c:ptCount val="7"/>
                <c:pt idx="0">
                  <c:v>13.73</c:v>
                </c:pt>
                <c:pt idx="1">
                  <c:v>14.35</c:v>
                </c:pt>
                <c:pt idx="2">
                  <c:v>15.23</c:v>
                </c:pt>
                <c:pt idx="3">
                  <c:v>15.74</c:v>
                </c:pt>
                <c:pt idx="4">
                  <c:v>16.17000000000001</c:v>
                </c:pt>
                <c:pt idx="5">
                  <c:v>17.03</c:v>
                </c:pt>
                <c:pt idx="6">
                  <c:v>16.65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betegletszamok!$O$1</c:f>
              <c:strCache>
                <c:ptCount val="1"/>
                <c:pt idx="0">
                  <c:v>Teljes pop.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betegletszamok!$L$2:$L$8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betegletszamok!$O$2:$O$8</c:f>
              <c:numCache>
                <c:formatCode>General</c:formatCode>
                <c:ptCount val="7"/>
                <c:pt idx="0">
                  <c:v>14.86</c:v>
                </c:pt>
                <c:pt idx="1">
                  <c:v>15.31</c:v>
                </c:pt>
                <c:pt idx="2">
                  <c:v>15.85</c:v>
                </c:pt>
                <c:pt idx="3">
                  <c:v>16.3</c:v>
                </c:pt>
                <c:pt idx="4">
                  <c:v>16.56</c:v>
                </c:pt>
                <c:pt idx="5">
                  <c:v>17.34</c:v>
                </c:pt>
                <c:pt idx="6">
                  <c:v>17.02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92287216"/>
        <c:axId val="-2092283600"/>
      </c:lineChart>
      <c:catAx>
        <c:axId val="-209228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2283600"/>
        <c:crosses val="autoZero"/>
        <c:auto val="1"/>
        <c:lblAlgn val="ctr"/>
        <c:lblOffset val="100"/>
        <c:noMultiLvlLbl val="0"/>
      </c:catAx>
      <c:valAx>
        <c:axId val="-2092283600"/>
        <c:scaling>
          <c:orientation val="minMax"/>
          <c:max val="20.0"/>
          <c:min val="12.0"/>
        </c:scaling>
        <c:delete val="1"/>
        <c:axPos val="l"/>
        <c:numFmt formatCode="General" sourceLinked="1"/>
        <c:majorTickMark val="none"/>
        <c:minorTickMark val="none"/>
        <c:tickLblPos val="nextTo"/>
        <c:crossAx val="-209228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betegletszamok!$Y$29</c:f>
              <c:strCache>
                <c:ptCount val="1"/>
                <c:pt idx="0">
                  <c:v>Betegszám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betegletszamok!$X$30:$X$79</c:f>
              <c:numCache>
                <c:formatCode>General</c:formatCode>
                <c:ptCount val="5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47.0</c:v>
                </c:pt>
                <c:pt idx="47">
                  <c:v>48.0</c:v>
                </c:pt>
                <c:pt idx="48">
                  <c:v>51.0</c:v>
                </c:pt>
                <c:pt idx="49">
                  <c:v>65.0</c:v>
                </c:pt>
              </c:numCache>
            </c:numRef>
          </c:cat>
          <c:val>
            <c:numRef>
              <c:f>betegletszamok!$Y$30:$Y$79</c:f>
              <c:numCache>
                <c:formatCode>General</c:formatCode>
                <c:ptCount val="50"/>
                <c:pt idx="0">
                  <c:v>8.0</c:v>
                </c:pt>
                <c:pt idx="1">
                  <c:v>10.0</c:v>
                </c:pt>
                <c:pt idx="2">
                  <c:v>20.0</c:v>
                </c:pt>
                <c:pt idx="3">
                  <c:v>17.0</c:v>
                </c:pt>
                <c:pt idx="4">
                  <c:v>7.0</c:v>
                </c:pt>
                <c:pt idx="5">
                  <c:v>8.0</c:v>
                </c:pt>
                <c:pt idx="6">
                  <c:v>26.0</c:v>
                </c:pt>
                <c:pt idx="7">
                  <c:v>14.0</c:v>
                </c:pt>
                <c:pt idx="8">
                  <c:v>12.0</c:v>
                </c:pt>
                <c:pt idx="9">
                  <c:v>26.0</c:v>
                </c:pt>
                <c:pt idx="10">
                  <c:v>24.0</c:v>
                </c:pt>
                <c:pt idx="11">
                  <c:v>18.0</c:v>
                </c:pt>
                <c:pt idx="12">
                  <c:v>18.0</c:v>
                </c:pt>
                <c:pt idx="13">
                  <c:v>28.0</c:v>
                </c:pt>
                <c:pt idx="14">
                  <c:v>24.0</c:v>
                </c:pt>
                <c:pt idx="15">
                  <c:v>17.0</c:v>
                </c:pt>
                <c:pt idx="16">
                  <c:v>20.0</c:v>
                </c:pt>
                <c:pt idx="17">
                  <c:v>15.0</c:v>
                </c:pt>
                <c:pt idx="18">
                  <c:v>19.0</c:v>
                </c:pt>
                <c:pt idx="19">
                  <c:v>25.0</c:v>
                </c:pt>
                <c:pt idx="20">
                  <c:v>22.0</c:v>
                </c:pt>
                <c:pt idx="21">
                  <c:v>19.0</c:v>
                </c:pt>
                <c:pt idx="22">
                  <c:v>18.0</c:v>
                </c:pt>
                <c:pt idx="23">
                  <c:v>17.0</c:v>
                </c:pt>
                <c:pt idx="24">
                  <c:v>11.0</c:v>
                </c:pt>
                <c:pt idx="25">
                  <c:v>14.0</c:v>
                </c:pt>
                <c:pt idx="26">
                  <c:v>12.0</c:v>
                </c:pt>
                <c:pt idx="27">
                  <c:v>13.0</c:v>
                </c:pt>
                <c:pt idx="28">
                  <c:v>8.0</c:v>
                </c:pt>
                <c:pt idx="29">
                  <c:v>6.0</c:v>
                </c:pt>
                <c:pt idx="30">
                  <c:v>9.0</c:v>
                </c:pt>
                <c:pt idx="31">
                  <c:v>7.0</c:v>
                </c:pt>
                <c:pt idx="32">
                  <c:v>10.0</c:v>
                </c:pt>
                <c:pt idx="33">
                  <c:v>2.0</c:v>
                </c:pt>
                <c:pt idx="34">
                  <c:v>6.0</c:v>
                </c:pt>
                <c:pt idx="35">
                  <c:v>3.0</c:v>
                </c:pt>
                <c:pt idx="36">
                  <c:v>4.0</c:v>
                </c:pt>
                <c:pt idx="37">
                  <c:v>7.0</c:v>
                </c:pt>
                <c:pt idx="38">
                  <c:v>2.0</c:v>
                </c:pt>
                <c:pt idx="39">
                  <c:v>3.0</c:v>
                </c:pt>
                <c:pt idx="40">
                  <c:v>2.0</c:v>
                </c:pt>
                <c:pt idx="41">
                  <c:v>3.0</c:v>
                </c:pt>
                <c:pt idx="42">
                  <c:v>1.0</c:v>
                </c:pt>
                <c:pt idx="43">
                  <c:v>2.0</c:v>
                </c:pt>
                <c:pt idx="44">
                  <c:v>2.0</c:v>
                </c:pt>
                <c:pt idx="45">
                  <c:v>1.0</c:v>
                </c:pt>
                <c:pt idx="46">
                  <c:v>2.0</c:v>
                </c:pt>
                <c:pt idx="47">
                  <c:v>3.0</c:v>
                </c:pt>
                <c:pt idx="48">
                  <c:v>1.0</c:v>
                </c:pt>
                <c:pt idx="49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5876048"/>
        <c:axId val="2115879376"/>
      </c:barChart>
      <c:catAx>
        <c:axId val="211587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879376"/>
        <c:crosses val="autoZero"/>
        <c:auto val="1"/>
        <c:lblAlgn val="ctr"/>
        <c:lblOffset val="100"/>
        <c:noMultiLvlLbl val="0"/>
      </c:catAx>
      <c:valAx>
        <c:axId val="2115879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158760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229776"/>
        <c:axId val="2116090656"/>
      </c:lineChart>
      <c:catAx>
        <c:axId val="211622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116090656"/>
        <c:crosses val="autoZero"/>
        <c:auto val="1"/>
        <c:lblAlgn val="ctr"/>
        <c:lblOffset val="100"/>
        <c:noMultiLvlLbl val="0"/>
      </c:catAx>
      <c:valAx>
        <c:axId val="2116090656"/>
        <c:scaling>
          <c:orientation val="minMax"/>
          <c:max val="40.0"/>
          <c:min val="10.0"/>
        </c:scaling>
        <c:delete val="1"/>
        <c:axPos val="l"/>
        <c:numFmt formatCode="General" sourceLinked="1"/>
        <c:majorTickMark val="out"/>
        <c:minorTickMark val="none"/>
        <c:tickLblPos val="nextTo"/>
        <c:crossAx val="2116229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6BB12-DB91-40D0-B022-72166D0CA426}" type="datetimeFigureOut">
              <a:rPr lang="hu-HU" smtClean="0"/>
              <a:t>2015. 10. 01.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3B794-C7A5-480D-AD05-5DC600EA2E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6240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F3A14-480A-4675-8A92-90A9246F37D3}" type="datetimeFigureOut">
              <a:rPr lang="en-US" smtClean="0"/>
              <a:t>10/1/15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2432B-4095-41A1-97BE-5075D587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0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94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89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62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23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2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0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86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55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27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3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48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46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46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46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7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8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11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663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663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8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4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0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75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2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1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6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4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2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9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3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2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5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0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86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frm=1&amp;source=images&amp;cd=&amp;cad=rja&amp;docid=iSWCSY0pDcOKhM&amp;tbnid=Ep2ncmTXqnd6TM:&amp;ved=0CAUQjRw&amp;url=http://www.jomasport.hu/rolunk/&amp;ei=dW88Ut2oArLL0AWutIGQCg&amp;bvm=bv.52434380,d.bGE&amp;psig=AFQjCNF6GnbDjczEtKR-Dvtyd27VQyzo6w&amp;ust=1379778747255359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frm=1&amp;source=images&amp;cd=&amp;cad=rja&amp;docid=iSWCSY0pDcOKhM&amp;tbnid=Ep2ncmTXqnd6TM:&amp;ved=0CAUQjRw&amp;url=http://www.jomasport.hu/rolunk/&amp;ei=dW88Ut2oArLL0AWutIGQCg&amp;bvm=bv.52434380,d.bGE&amp;psig=AFQjCNF6GnbDjczEtKR-Dvtyd27VQyzo6w&amp;ust=1379778747255359" TargetMode="External"/><Relationship Id="rId4" Type="http://schemas.openxmlformats.org/officeDocument/2006/relationships/image" Target="../media/image8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frm=1&amp;source=images&amp;cd=&amp;cad=rja&amp;docid=iSWCSY0pDcOKhM&amp;tbnid=Ep2ncmTXqnd6TM:&amp;ved=0CAUQjRw&amp;url=http://www.jomasport.hu/rolunk/&amp;ei=dW88Ut2oArLL0AWutIGQCg&amp;bvm=bv.52434380,d.bGE&amp;psig=AFQjCNF6GnbDjczEtKR-Dvtyd27VQyzo6w&amp;ust=1379778747255359" TargetMode="External"/><Relationship Id="rId4" Type="http://schemas.openxmlformats.org/officeDocument/2006/relationships/image" Target="../media/image8.png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frm=1&amp;source=images&amp;cd=&amp;cad=rja&amp;docid=iSWCSY0pDcOKhM&amp;tbnid=Ep2ncmTXqnd6TM:&amp;ved=0CAUQjRw&amp;url=http://www.jomasport.hu/rolunk/&amp;ei=dW88Ut2oArLL0AWutIGQCg&amp;bvm=bv.52434380,d.bGE&amp;psig=AFQjCNF6GnbDjczEtKR-Dvtyd27VQyzo6w&amp;ust=1379778747255359" TargetMode="External"/><Relationship Id="rId4" Type="http://schemas.openxmlformats.org/officeDocument/2006/relationships/image" Target="../media/image8.png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93ca6fba3a5ee2d593328727a2985de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27736"/>
            <a:ext cx="2392904" cy="3569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2060848"/>
            <a:ext cx="5688633" cy="14700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FFC000"/>
                </a:solidFill>
                <a:latin typeface="Myriad Pro Light" pitchFamily="34" charset="0"/>
                <a:cs typeface="Calibri"/>
              </a:rPr>
              <a:t>Magyar CF </a:t>
            </a:r>
            <a:r>
              <a:rPr lang="en-US" sz="3200" b="1" dirty="0" err="1" smtClean="0">
                <a:solidFill>
                  <a:srgbClr val="FFC000"/>
                </a:solidFill>
                <a:latin typeface="Myriad Pro Light" pitchFamily="34" charset="0"/>
                <a:cs typeface="Calibri"/>
              </a:rPr>
              <a:t>regiszter</a:t>
            </a:r>
            <a:r>
              <a:rPr lang="en-US" sz="3200" b="1" dirty="0" smtClean="0">
                <a:solidFill>
                  <a:srgbClr val="FFC000"/>
                </a:solidFill>
                <a:latin typeface="Myriad Pro Light" pitchFamily="34" charset="0"/>
                <a:cs typeface="Calibri"/>
              </a:rPr>
              <a:t> 2014</a:t>
            </a:r>
            <a:endParaRPr lang="en-US" sz="3200" b="1" dirty="0">
              <a:solidFill>
                <a:srgbClr val="FFC000"/>
              </a:solidFill>
              <a:latin typeface="Myriad Pro Light" pitchFamily="34" charset="0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3814192" cy="46648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000" dirty="0" smtClean="0">
                <a:latin typeface="Myriad Pro Light" pitchFamily="34" charset="0"/>
                <a:cs typeface="Calibri"/>
              </a:rPr>
              <a:t>Magyar </a:t>
            </a:r>
            <a:r>
              <a:rPr lang="en-US" sz="2000" dirty="0" err="1" smtClean="0">
                <a:latin typeface="Myriad Pro Light" pitchFamily="34" charset="0"/>
                <a:cs typeface="Calibri"/>
              </a:rPr>
              <a:t>Ciszt</a:t>
            </a:r>
            <a:r>
              <a:rPr lang="hu-HU" sz="2000" dirty="0" smtClean="0">
                <a:latin typeface="Myriad Pro Light" pitchFamily="34" charset="0"/>
                <a:cs typeface="Calibri"/>
              </a:rPr>
              <a:t>ás </a:t>
            </a:r>
            <a:r>
              <a:rPr lang="hu-HU" sz="2000" dirty="0" err="1" smtClean="0">
                <a:latin typeface="Myriad Pro Light" pitchFamily="34" charset="0"/>
                <a:cs typeface="Calibri"/>
              </a:rPr>
              <a:t>Fibrózis</a:t>
            </a:r>
            <a:r>
              <a:rPr lang="hu-HU" sz="2000" dirty="0" smtClean="0">
                <a:latin typeface="Myriad Pro Light" pitchFamily="34" charset="0"/>
                <a:cs typeface="Calibri"/>
              </a:rPr>
              <a:t> regiszter beszámolója</a:t>
            </a:r>
            <a:endParaRPr lang="en-US" sz="2000" dirty="0">
              <a:latin typeface="Myriad Pro Light" pitchFamily="34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3729" y="6154982"/>
            <a:ext cx="1686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prstClr val="white"/>
                </a:solidFill>
                <a:latin typeface="Myriad Pro" pitchFamily="34" charset="0"/>
              </a:rPr>
              <a:t>Marsal</a:t>
            </a:r>
            <a:r>
              <a:rPr lang="en-US" sz="1200" dirty="0">
                <a:solidFill>
                  <a:prstClr val="white"/>
                </a:solidFill>
                <a:latin typeface="Myriad Pro" pitchFamily="34" charset="0"/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  <a:latin typeface="Myriad Pro" pitchFamily="34" charset="0"/>
              </a:rPr>
              <a:t>Géza</a:t>
            </a:r>
            <a:endParaRPr lang="hu-HU" sz="1200" dirty="0" smtClean="0">
              <a:solidFill>
                <a:prstClr val="white"/>
              </a:solidFill>
              <a:latin typeface="Myriad Pro" pitchFamily="34" charset="0"/>
            </a:endParaRPr>
          </a:p>
          <a:p>
            <a:r>
              <a:rPr lang="en-US" sz="1200" dirty="0" err="1" smtClean="0">
                <a:solidFill>
                  <a:prstClr val="white"/>
                </a:solidFill>
                <a:latin typeface="Myriad Pro" pitchFamily="34" charset="0"/>
              </a:rPr>
              <a:t>Hornyák</a:t>
            </a:r>
            <a:r>
              <a:rPr lang="hu-HU" sz="1200" dirty="0" smtClean="0">
                <a:solidFill>
                  <a:prstClr val="white"/>
                </a:solidFill>
                <a:latin typeface="Myriad Pro" pitchFamily="34" charset="0"/>
              </a:rPr>
              <a:t>-Kovács</a:t>
            </a:r>
            <a:r>
              <a:rPr lang="en-US" sz="1200" dirty="0">
                <a:solidFill>
                  <a:prstClr val="white"/>
                </a:solidFill>
                <a:latin typeface="Myriad Pro" pitchFamily="34" charset="0"/>
              </a:rPr>
              <a:t> </a:t>
            </a:r>
            <a:r>
              <a:rPr lang="en-US" sz="1200" dirty="0" smtClean="0">
                <a:solidFill>
                  <a:prstClr val="white"/>
                </a:solidFill>
                <a:latin typeface="Myriad Pro" pitchFamily="34" charset="0"/>
              </a:rPr>
              <a:t>Attila</a:t>
            </a:r>
            <a:endParaRPr lang="en-US" sz="1200" dirty="0">
              <a:solidFill>
                <a:prstClr val="white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153080"/>
            <a:ext cx="439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Betegek létszáma lakóhelyeik szerint 2014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16567"/>
              </p:ext>
            </p:extLst>
          </p:nvPr>
        </p:nvGraphicFramePr>
        <p:xfrm>
          <a:off x="0" y="1047438"/>
          <a:ext cx="9036496" cy="572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14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0689" y="764704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Betegek létszáma lakóhelyeik szerint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3044" y="97314"/>
            <a:ext cx="8229600" cy="81156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2014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72989"/>
            <a:ext cx="8964488" cy="576837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4498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836712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Betegek létszáma </a:t>
            </a:r>
            <a:r>
              <a:rPr lang="en-US" dirty="0" smtClean="0">
                <a:solidFill>
                  <a:srgbClr val="FFC000"/>
                </a:solidFill>
                <a:latin typeface="Myriad Pro Light" pitchFamily="34" charset="0"/>
              </a:rPr>
              <a:t>ell</a:t>
            </a:r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átó</a:t>
            </a:r>
            <a:r>
              <a:rPr lang="en-US" dirty="0" smtClean="0">
                <a:solidFill>
                  <a:srgbClr val="FFC000"/>
                </a:solidFill>
                <a:latin typeface="Myriad Pro Light" pitchFamily="34" charset="0"/>
              </a:rPr>
              <a:t> </a:t>
            </a:r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helyeik szerint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3044" y="169168"/>
            <a:ext cx="8229600" cy="81156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</a:t>
            </a:r>
            <a:r>
              <a:rPr lang="en-US" dirty="0">
                <a:solidFill>
                  <a:srgbClr val="FFC000"/>
                </a:solidFill>
                <a:latin typeface="Myriad Pro Light" pitchFamily="34" charset="0"/>
              </a:rPr>
              <a:t>4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246992"/>
              </p:ext>
            </p:extLst>
          </p:nvPr>
        </p:nvGraphicFramePr>
        <p:xfrm>
          <a:off x="179512" y="1206044"/>
          <a:ext cx="8523132" cy="534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05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828807"/>
            <a:ext cx="9577064" cy="598456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467544" y="764704"/>
            <a:ext cx="722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Betegek létszáma </a:t>
            </a:r>
            <a:r>
              <a:rPr lang="en-US" dirty="0" smtClean="0">
                <a:solidFill>
                  <a:srgbClr val="FFC000"/>
                </a:solidFill>
                <a:latin typeface="Myriad Pro Light" pitchFamily="34" charset="0"/>
              </a:rPr>
              <a:t>ell</a:t>
            </a:r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átó</a:t>
            </a:r>
            <a:r>
              <a:rPr lang="en-US" dirty="0" smtClean="0">
                <a:solidFill>
                  <a:srgbClr val="FFC000"/>
                </a:solidFill>
                <a:latin typeface="Myriad Pro Light" pitchFamily="34" charset="0"/>
              </a:rPr>
              <a:t> </a:t>
            </a:r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helyeik szerinti megyei összesítésben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4029" y="2755740"/>
            <a:ext cx="3246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Budapest</a:t>
            </a:r>
            <a:br>
              <a:rPr lang="hu-HU" sz="1200" b="1" dirty="0" smtClean="0">
                <a:solidFill>
                  <a:srgbClr val="FF0000"/>
                </a:solidFill>
              </a:rPr>
            </a:br>
            <a:r>
              <a:rPr lang="hu-HU" sz="1200" b="1" dirty="0" smtClean="0">
                <a:solidFill>
                  <a:srgbClr val="FF0000"/>
                </a:solidFill>
              </a:rPr>
              <a:t>HP, OKTPI, SOTE GYK, SOTE Tüdők</a:t>
            </a:r>
            <a:r>
              <a:rPr lang="hu-HU" sz="1200" b="1" dirty="0">
                <a:solidFill>
                  <a:srgbClr val="FF0000"/>
                </a:solidFill>
              </a:rPr>
              <a:t>,</a:t>
            </a:r>
            <a:r>
              <a:rPr lang="hu-HU" sz="1200" b="1" dirty="0" smtClean="0">
                <a:solidFill>
                  <a:srgbClr val="FF0000"/>
                </a:solidFill>
              </a:rPr>
              <a:t> Beteshda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1066" y="3414321"/>
            <a:ext cx="950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Törökbálint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0923" y="5249524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Mosdós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2554" y="5343599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Szeged</a:t>
            </a:r>
            <a:r>
              <a:rPr lang="hu-HU" sz="1600" b="1" dirty="0" smtClean="0">
                <a:solidFill>
                  <a:schemeClr val="bg1"/>
                </a:solidFill>
              </a:rPr>
              <a:t/>
            </a:r>
            <a:br>
              <a:rPr lang="hu-HU" sz="1600" b="1" dirty="0" smtClean="0">
                <a:solidFill>
                  <a:schemeClr val="bg1"/>
                </a:solidFill>
              </a:rPr>
            </a:br>
            <a:r>
              <a:rPr lang="hu-HU" sz="1200" b="1" dirty="0" smtClean="0">
                <a:solidFill>
                  <a:srgbClr val="FF0000"/>
                </a:solidFill>
              </a:rPr>
              <a:t>Deszk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2130" y="3368154"/>
            <a:ext cx="1234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Debrecen AOK, </a:t>
            </a:r>
            <a:br>
              <a:rPr lang="hu-HU" sz="1200" b="1" dirty="0" smtClean="0">
                <a:solidFill>
                  <a:srgbClr val="FF0000"/>
                </a:solidFill>
              </a:rPr>
            </a:br>
            <a:r>
              <a:rPr lang="hu-HU" sz="1200" b="1" dirty="0" err="1" smtClean="0">
                <a:solidFill>
                  <a:srgbClr val="FF0000"/>
                </a:solidFill>
              </a:rPr>
              <a:t>Kenézy</a:t>
            </a:r>
            <a:r>
              <a:rPr lang="hu-HU" sz="1200" b="1" dirty="0" smtClean="0">
                <a:solidFill>
                  <a:srgbClr val="FF0000"/>
                </a:solidFill>
              </a:rPr>
              <a:t>, </a:t>
            </a:r>
            <a:br>
              <a:rPr lang="hu-HU" sz="1200" b="1" dirty="0" smtClean="0">
                <a:solidFill>
                  <a:srgbClr val="FF0000"/>
                </a:solidFill>
              </a:rPr>
            </a:br>
            <a:r>
              <a:rPr lang="hu-HU" sz="1200" b="1" dirty="0" smtClean="0">
                <a:solidFill>
                  <a:srgbClr val="FF0000"/>
                </a:solidFill>
              </a:rPr>
              <a:t>OEC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8304" y="2359913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Nyíregyháza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1567825"/>
            <a:ext cx="1238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Miskolc</a:t>
            </a:r>
            <a:r>
              <a:rPr lang="en-US" sz="1200" b="1" dirty="0" smtClean="0">
                <a:solidFill>
                  <a:srgbClr val="FF0000"/>
                </a:solidFill>
              </a:rPr>
              <a:t> , MISEK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957" y="3584049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Szombathely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7320" y="2986573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Győr</a:t>
            </a:r>
            <a:r>
              <a:rPr lang="en-US" sz="1200" b="1" dirty="0" smtClean="0">
                <a:solidFill>
                  <a:srgbClr val="FF0000"/>
                </a:solidFill>
              </a:rPr>
              <a:t>,</a:t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b="1" dirty="0" err="1" smtClean="0">
                <a:solidFill>
                  <a:srgbClr val="FF0000"/>
                </a:solidFill>
              </a:rPr>
              <a:t>Gy</a:t>
            </a:r>
            <a:r>
              <a:rPr lang="hu-HU" sz="1200" b="1" dirty="0" smtClean="0">
                <a:solidFill>
                  <a:srgbClr val="FF0000"/>
                </a:solidFill>
              </a:rPr>
              <a:t>őr Pulmo.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9129" y="3944089"/>
            <a:ext cx="1208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Ajka, Veszprém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4569" y="4797152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Zalaegerszeg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73044" y="97314"/>
            <a:ext cx="8229600" cy="81156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2014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76" y="6032321"/>
            <a:ext cx="482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</a:t>
            </a:r>
            <a:r>
              <a:rPr lang="hu-HU" sz="1200" b="1" dirty="0" smtClean="0">
                <a:solidFill>
                  <a:srgbClr val="FF0000"/>
                </a:solidFill>
              </a:rPr>
              <a:t>écs</a:t>
            </a:r>
            <a:endParaRPr lang="hu-H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55976" y="332656"/>
            <a:ext cx="559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Több ellátó helyen kezelt </a:t>
            </a:r>
            <a:r>
              <a:rPr lang="hu-HU" smtClean="0">
                <a:solidFill>
                  <a:srgbClr val="FFC000"/>
                </a:solidFill>
                <a:latin typeface="Myriad Pro Light" pitchFamily="34" charset="0"/>
              </a:rPr>
              <a:t>betegek száma 2014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86408"/>
              </p:ext>
            </p:extLst>
          </p:nvPr>
        </p:nvGraphicFramePr>
        <p:xfrm>
          <a:off x="0" y="948323"/>
          <a:ext cx="8964488" cy="590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6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312090"/>
              </p:ext>
            </p:extLst>
          </p:nvPr>
        </p:nvGraphicFramePr>
        <p:xfrm>
          <a:off x="0" y="1079500"/>
          <a:ext cx="9144000" cy="577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</a:t>
            </a:r>
            <a:r>
              <a:rPr lang="en-US" dirty="0">
                <a:solidFill>
                  <a:srgbClr val="FFC000"/>
                </a:solidFill>
                <a:latin typeface="Myriad Pro Light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908720"/>
            <a:ext cx="597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Átlagéletkorok </a:t>
            </a:r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alakulása az elmúlt években nemek szerint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351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Átlagéletkorok lakóhelyek szerint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11731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2014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986"/>
            <a:ext cx="9540552" cy="59864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253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83671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Myriad Pro Light" pitchFamily="34" charset="0"/>
              </a:rPr>
              <a:t>Korfa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911731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</a:t>
            </a:r>
            <a:r>
              <a:rPr lang="en-US" dirty="0">
                <a:solidFill>
                  <a:srgbClr val="FFC000"/>
                </a:solidFill>
                <a:latin typeface="Myriad Pro Light" pitchFamily="34" charset="0"/>
              </a:rPr>
              <a:t>4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695256"/>
              </p:ext>
            </p:extLst>
          </p:nvPr>
        </p:nvGraphicFramePr>
        <p:xfrm>
          <a:off x="0" y="1340768"/>
          <a:ext cx="903972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05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2014</a:t>
            </a:r>
            <a:b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</a:b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196752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Myriad Pro" pitchFamily="34" charset="0"/>
              </a:rPr>
              <a:t>Felnőtt</a:t>
            </a:r>
            <a:r>
              <a:rPr lang="en-US" dirty="0">
                <a:solidFill>
                  <a:srgbClr val="FFC000"/>
                </a:solidFill>
                <a:latin typeface="Myriad Pro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Myriad Pro" pitchFamily="34" charset="0"/>
              </a:rPr>
              <a:t>ellátásba</a:t>
            </a:r>
            <a:r>
              <a:rPr lang="en-US" dirty="0">
                <a:solidFill>
                  <a:srgbClr val="FFC000"/>
                </a:solidFill>
                <a:latin typeface="Myriad Pro" pitchFamily="34" charset="0"/>
              </a:rPr>
              <a:t> </a:t>
            </a:r>
            <a:r>
              <a:rPr lang="hu-HU" dirty="0" smtClean="0">
                <a:solidFill>
                  <a:srgbClr val="FFC000"/>
                </a:solidFill>
                <a:latin typeface="Myriad Pro" pitchFamily="34" charset="0"/>
              </a:rPr>
              <a:t>várhatóan </a:t>
            </a:r>
            <a:r>
              <a:rPr lang="en-US" dirty="0" err="1" smtClean="0">
                <a:solidFill>
                  <a:srgbClr val="FFC000"/>
                </a:solidFill>
                <a:latin typeface="Myriad Pro" pitchFamily="34" charset="0"/>
              </a:rPr>
              <a:t>átlépő</a:t>
            </a:r>
            <a:r>
              <a:rPr lang="en-US" dirty="0" smtClean="0">
                <a:solidFill>
                  <a:srgbClr val="FFC000"/>
                </a:solidFill>
                <a:latin typeface="Myriad Pro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Myriad Pro" pitchFamily="34" charset="0"/>
              </a:rPr>
              <a:t>betegek</a:t>
            </a:r>
            <a:r>
              <a:rPr lang="en-US" dirty="0">
                <a:solidFill>
                  <a:srgbClr val="FFC000"/>
                </a:solidFill>
                <a:latin typeface="Myriad Pro" pitchFamily="34" charset="0"/>
              </a:rPr>
              <a:t>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440311"/>
              </p:ext>
            </p:extLst>
          </p:nvPr>
        </p:nvGraphicFramePr>
        <p:xfrm>
          <a:off x="251520" y="1219044"/>
          <a:ext cx="8496944" cy="5175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594754"/>
              </p:ext>
            </p:extLst>
          </p:nvPr>
        </p:nvGraphicFramePr>
        <p:xfrm>
          <a:off x="0" y="1622492"/>
          <a:ext cx="9144000" cy="523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679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1560" y="764704"/>
            <a:ext cx="5993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Myriad Pro" pitchFamily="34" charset="0"/>
              </a:rPr>
              <a:t>Felnőtt</a:t>
            </a:r>
            <a:r>
              <a:rPr lang="en-US" dirty="0">
                <a:solidFill>
                  <a:srgbClr val="FFC000"/>
                </a:solidFill>
                <a:latin typeface="Myriad Pro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Myriad Pro" pitchFamily="34" charset="0"/>
              </a:rPr>
              <a:t>ellátásba</a:t>
            </a:r>
            <a:r>
              <a:rPr lang="en-US" dirty="0">
                <a:solidFill>
                  <a:srgbClr val="FFC000"/>
                </a:solidFill>
                <a:latin typeface="Myriad Pro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Myriad Pro" pitchFamily="34" charset="0"/>
              </a:rPr>
              <a:t>átlépő</a:t>
            </a:r>
            <a:r>
              <a:rPr lang="en-US" dirty="0">
                <a:solidFill>
                  <a:srgbClr val="FFC000"/>
                </a:solidFill>
                <a:latin typeface="Myriad Pro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Myriad Pro" pitchFamily="34" charset="0"/>
              </a:rPr>
              <a:t>betegek</a:t>
            </a:r>
            <a:r>
              <a:rPr lang="en-US" dirty="0" smtClean="0">
                <a:solidFill>
                  <a:srgbClr val="FFC000"/>
                </a:solidFill>
                <a:latin typeface="Myriad Pro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Myriad Pro" pitchFamily="34" charset="0"/>
              </a:rPr>
              <a:t>sz</a:t>
            </a:r>
            <a:r>
              <a:rPr lang="hu-HU" dirty="0" err="1" smtClean="0">
                <a:solidFill>
                  <a:srgbClr val="FFC000"/>
                </a:solidFill>
                <a:latin typeface="Myriad Pro" pitchFamily="34" charset="0"/>
              </a:rPr>
              <a:t>áma</a:t>
            </a:r>
            <a:r>
              <a:rPr lang="hu-HU" dirty="0" smtClean="0">
                <a:solidFill>
                  <a:srgbClr val="FFC000"/>
                </a:solidFill>
                <a:latin typeface="Myriad Pro" pitchFamily="34" charset="0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Myriad Pro" pitchFamily="34" charset="0"/>
              </a:rPr>
              <a:t>ellátóhelyenként</a:t>
            </a:r>
            <a:r>
              <a:rPr lang="en-US" dirty="0" smtClean="0">
                <a:solidFill>
                  <a:srgbClr val="FFC000"/>
                </a:solidFill>
                <a:latin typeface="Myriad Pro" pitchFamily="34" charset="0"/>
              </a:rPr>
              <a:t> </a:t>
            </a:r>
            <a:endParaRPr lang="en-US" dirty="0">
              <a:solidFill>
                <a:srgbClr val="FFC000"/>
              </a:solidFill>
              <a:latin typeface="Myriad Pro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</a:t>
            </a:r>
            <a:r>
              <a:rPr lang="en-US" dirty="0">
                <a:solidFill>
                  <a:srgbClr val="FFC000"/>
                </a:solidFill>
                <a:latin typeface="Myriad Pro Light" pitchFamily="34" charset="0"/>
              </a:rPr>
              <a:t>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836939"/>
              </p:ext>
            </p:extLst>
          </p:nvPr>
        </p:nvGraphicFramePr>
        <p:xfrm>
          <a:off x="1475656" y="1340768"/>
          <a:ext cx="6840759" cy="5256576"/>
        </p:xfrm>
        <a:graphic>
          <a:graphicData uri="http://schemas.openxmlformats.org/drawingml/2006/table">
            <a:tbl>
              <a:tblPr/>
              <a:tblGrid>
                <a:gridCol w="2664295"/>
                <a:gridCol w="1080120"/>
                <a:gridCol w="1152128"/>
                <a:gridCol w="1008112"/>
                <a:gridCol w="936104"/>
              </a:tblGrid>
              <a:tr h="292032"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03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Ajka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03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BP - Heim Pál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03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Budapest - SOTE 1.GYK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03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Debrecen - AOK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03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Debrecen - </a:t>
                      </a:r>
                      <a:r>
                        <a:rPr lang="hu-H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Kenézy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03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Debrecen - OEC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03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Győr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03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Győr - PULM.O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03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Miskolc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03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Mosdós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03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Szeged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03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Nyíregyháza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03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Pécs PTE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03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Szeged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03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Szombathely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03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Törökbálint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03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Zalaegerszeg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4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Bemutatkozás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8112" y="1844824"/>
            <a:ext cx="84249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Myriad Pro" pitchFamily="34" charset="0"/>
              </a:rPr>
              <a:t>Magyarországi</a:t>
            </a:r>
            <a:r>
              <a:rPr lang="en-US" sz="3200" dirty="0" smtClean="0">
                <a:latin typeface="Myriad Pro" pitchFamily="34" charset="0"/>
              </a:rPr>
              <a:t> </a:t>
            </a:r>
            <a:r>
              <a:rPr lang="en-US" sz="3200" dirty="0" err="1" smtClean="0">
                <a:latin typeface="Myriad Pro" pitchFamily="34" charset="0"/>
              </a:rPr>
              <a:t>Cisztás</a:t>
            </a:r>
            <a:r>
              <a:rPr lang="en-US" sz="3200" dirty="0" smtClean="0">
                <a:latin typeface="Myriad Pro" pitchFamily="34" charset="0"/>
              </a:rPr>
              <a:t> </a:t>
            </a:r>
            <a:r>
              <a:rPr lang="en-US" sz="3200" dirty="0" err="1" smtClean="0">
                <a:latin typeface="Myriad Pro" pitchFamily="34" charset="0"/>
              </a:rPr>
              <a:t>Fibrózis</a:t>
            </a:r>
            <a:r>
              <a:rPr lang="en-US" sz="3200" dirty="0" smtClean="0">
                <a:latin typeface="Myriad Pro" pitchFamily="34" charset="0"/>
              </a:rPr>
              <a:t> </a:t>
            </a:r>
            <a:r>
              <a:rPr lang="en-US" sz="3200" dirty="0" err="1" smtClean="0">
                <a:latin typeface="Myriad Pro" pitchFamily="34" charset="0"/>
              </a:rPr>
              <a:t>regiszter</a:t>
            </a:r>
            <a:r>
              <a:rPr lang="en-US" sz="3200" dirty="0" smtClean="0">
                <a:latin typeface="Myriad Pro" pitchFamily="34" charset="0"/>
              </a:rPr>
              <a:t/>
            </a:r>
            <a:br>
              <a:rPr lang="en-US" sz="3200" dirty="0" smtClean="0">
                <a:latin typeface="Myriad Pro" pitchFamily="34" charset="0"/>
              </a:rPr>
            </a:br>
            <a:r>
              <a:rPr lang="en-US" sz="3200" dirty="0" err="1" smtClean="0">
                <a:latin typeface="Myriad Pro" pitchFamily="34" charset="0"/>
              </a:rPr>
              <a:t>Egészségügyi</a:t>
            </a:r>
            <a:r>
              <a:rPr lang="en-US" sz="3200" dirty="0" smtClean="0">
                <a:latin typeface="Myriad Pro" pitchFamily="34" charset="0"/>
              </a:rPr>
              <a:t> </a:t>
            </a:r>
            <a:r>
              <a:rPr lang="en-US" sz="3200" dirty="0" err="1" smtClean="0">
                <a:latin typeface="Myriad Pro" pitchFamily="34" charset="0"/>
              </a:rPr>
              <a:t>Tudományos</a:t>
            </a:r>
            <a:r>
              <a:rPr lang="en-US" sz="3200" dirty="0" smtClean="0">
                <a:latin typeface="Myriad Pro" pitchFamily="34" charset="0"/>
              </a:rPr>
              <a:t> </a:t>
            </a:r>
            <a:r>
              <a:rPr lang="en-US" sz="3200" dirty="0" err="1" smtClean="0">
                <a:latin typeface="Myriad Pro" pitchFamily="34" charset="0"/>
              </a:rPr>
              <a:t>Tanács</a:t>
            </a:r>
            <a:endParaRPr lang="en-US" sz="3200" dirty="0" smtClean="0">
              <a:latin typeface="Myriad Pro" pitchFamily="34" charset="0"/>
            </a:endParaRPr>
          </a:p>
          <a:p>
            <a:pPr algn="ctr"/>
            <a:r>
              <a:rPr lang="en-US" dirty="0" smtClean="0">
                <a:latin typeface="Myriad Pro" pitchFamily="34" charset="0"/>
              </a:rPr>
              <a:t>(</a:t>
            </a:r>
            <a:r>
              <a:rPr lang="hu-HU" dirty="0" smtClean="0">
                <a:latin typeface="Myriad Pro" pitchFamily="34" charset="0"/>
              </a:rPr>
              <a:t>2011. május 31)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899592" y="3789040"/>
            <a:ext cx="7632848" cy="2575414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Myriad Pro" pitchFamily="34" charset="0"/>
              </a:rPr>
              <a:t>Dr. </a:t>
            </a:r>
            <a:r>
              <a:rPr lang="en-US" sz="2000" dirty="0" err="1" smtClean="0">
                <a:latin typeface="Myriad Pro" pitchFamily="34" charset="0"/>
              </a:rPr>
              <a:t>Újhelyi</a:t>
            </a:r>
            <a:r>
              <a:rPr lang="en-US" sz="2000" dirty="0" smtClean="0">
                <a:latin typeface="Myriad Pro" pitchFamily="34" charset="0"/>
              </a:rPr>
              <a:t> Rita 			</a:t>
            </a:r>
            <a:r>
              <a:rPr lang="hu-HU" sz="2000" dirty="0" smtClean="0">
                <a:latin typeface="Myriad Pro" pitchFamily="34" charset="0"/>
              </a:rPr>
              <a:t>country </a:t>
            </a:r>
            <a:r>
              <a:rPr lang="hu-HU" sz="2000" dirty="0" err="1" smtClean="0">
                <a:latin typeface="Myriad Pro" pitchFamily="34" charset="0"/>
              </a:rPr>
              <a:t>representative</a:t>
            </a:r>
            <a:endParaRPr lang="en-US" sz="2000" dirty="0" smtClean="0">
              <a:latin typeface="Myriad Pro" pitchFamily="34" charset="0"/>
            </a:endParaRPr>
          </a:p>
          <a:p>
            <a:r>
              <a:rPr lang="en-US" sz="2000" dirty="0" smtClean="0">
                <a:latin typeface="Myriad Pro" pitchFamily="34" charset="0"/>
              </a:rPr>
              <a:t>Dr. </a:t>
            </a:r>
            <a:r>
              <a:rPr lang="en-US" sz="2000" dirty="0" err="1" smtClean="0">
                <a:latin typeface="Myriad Pro" pitchFamily="34" charset="0"/>
              </a:rPr>
              <a:t>Csiszér</a:t>
            </a:r>
            <a:r>
              <a:rPr lang="en-US" sz="2000" dirty="0" smtClean="0">
                <a:latin typeface="Myriad Pro" pitchFamily="34" charset="0"/>
              </a:rPr>
              <a:t> </a:t>
            </a:r>
            <a:r>
              <a:rPr lang="en-US" sz="2000" dirty="0" err="1" smtClean="0">
                <a:latin typeface="Myriad Pro" pitchFamily="34" charset="0"/>
              </a:rPr>
              <a:t>Eszter</a:t>
            </a:r>
            <a:r>
              <a:rPr lang="en-US" sz="2000" dirty="0" smtClean="0">
                <a:latin typeface="Myriad Pro" pitchFamily="34" charset="0"/>
              </a:rPr>
              <a:t> 			sponsor, coordinator</a:t>
            </a:r>
          </a:p>
          <a:p>
            <a:r>
              <a:rPr lang="en-US" sz="2000" dirty="0" err="1" smtClean="0">
                <a:latin typeface="Myriad Pro" pitchFamily="34" charset="0"/>
              </a:rPr>
              <a:t>Hornyák</a:t>
            </a:r>
            <a:r>
              <a:rPr lang="en-US" sz="2000" dirty="0" smtClean="0">
                <a:latin typeface="Myriad Pro" pitchFamily="34" charset="0"/>
              </a:rPr>
              <a:t> Attila 			</a:t>
            </a:r>
            <a:r>
              <a:rPr lang="hu-HU" sz="2000" dirty="0" err="1" smtClean="0">
                <a:latin typeface="Myriad Pro" pitchFamily="34" charset="0"/>
              </a:rPr>
              <a:t>assistant</a:t>
            </a:r>
            <a:r>
              <a:rPr lang="en-US" sz="2000" dirty="0" smtClean="0">
                <a:latin typeface="Myriad Pro" pitchFamily="34" charset="0"/>
              </a:rPr>
              <a:t>	</a:t>
            </a:r>
          </a:p>
          <a:p>
            <a:r>
              <a:rPr lang="en-US" sz="2000" dirty="0" err="1" smtClean="0">
                <a:latin typeface="Myriad Pro" pitchFamily="34" charset="0"/>
              </a:rPr>
              <a:t>Marsal</a:t>
            </a:r>
            <a:r>
              <a:rPr lang="en-US" sz="2000" dirty="0" smtClean="0">
                <a:latin typeface="Myriad Pro" pitchFamily="34" charset="0"/>
              </a:rPr>
              <a:t> </a:t>
            </a:r>
            <a:r>
              <a:rPr lang="en-US" sz="2000" dirty="0" err="1" smtClean="0">
                <a:latin typeface="Myriad Pro" pitchFamily="34" charset="0"/>
              </a:rPr>
              <a:t>Géza</a:t>
            </a:r>
            <a:r>
              <a:rPr lang="en-US" sz="2000" dirty="0" smtClean="0">
                <a:latin typeface="Myriad Pro" pitchFamily="34" charset="0"/>
              </a:rPr>
              <a:t>		</a:t>
            </a:r>
            <a:r>
              <a:rPr lang="hu-HU" sz="2000" dirty="0" smtClean="0">
                <a:latin typeface="Myriad Pro" pitchFamily="34" charset="0"/>
              </a:rPr>
              <a:t>	</a:t>
            </a:r>
            <a:r>
              <a:rPr lang="en-US" sz="2000" dirty="0" smtClean="0">
                <a:latin typeface="Myriad Pro" pitchFamily="34" charset="0"/>
              </a:rPr>
              <a:t>	d</a:t>
            </a:r>
            <a:r>
              <a:rPr lang="hu-HU" sz="2000" dirty="0" err="1" smtClean="0">
                <a:latin typeface="Myriad Pro" pitchFamily="34" charset="0"/>
              </a:rPr>
              <a:t>ata</a:t>
            </a:r>
            <a:r>
              <a:rPr lang="hu-HU" sz="2000" dirty="0" smtClean="0">
                <a:latin typeface="Myriad Pro" pitchFamily="34" charset="0"/>
              </a:rPr>
              <a:t> </a:t>
            </a:r>
            <a:r>
              <a:rPr lang="hu-HU" sz="2000" dirty="0" err="1" smtClean="0">
                <a:latin typeface="Myriad Pro" pitchFamily="34" charset="0"/>
              </a:rPr>
              <a:t>manager</a:t>
            </a:r>
            <a:endParaRPr lang="en-US" sz="2000" dirty="0">
              <a:latin typeface="Myriad Pro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688156"/>
            <a:ext cx="616127" cy="8767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023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</a:t>
            </a:r>
            <a:r>
              <a:rPr lang="en-US" dirty="0" smtClean="0">
                <a:solidFill>
                  <a:srgbClr val="FFC000"/>
                </a:solidFill>
                <a:latin typeface="Myriad Pro Light" pitchFamily="34" charset="0"/>
              </a:rPr>
              <a:t>4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8555" y="1373056"/>
            <a:ext cx="509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latin typeface="Myriad Pro" pitchFamily="34" charset="0"/>
              </a:rPr>
              <a:t>Légzésfunkciós átlagértékek </a:t>
            </a:r>
            <a:r>
              <a:rPr lang="en-US" dirty="0" err="1" smtClean="0">
                <a:latin typeface="Myriad Pro" pitchFamily="34" charset="0"/>
              </a:rPr>
              <a:t>korcsoportok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en-US" dirty="0" err="1" smtClean="0">
                <a:latin typeface="Myriad Pro" pitchFamily="34" charset="0"/>
              </a:rPr>
              <a:t>szerint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hu-HU" dirty="0" smtClean="0">
                <a:latin typeface="Myriad Pro" pitchFamily="34" charset="0"/>
              </a:rPr>
              <a:t>(FEV1</a:t>
            </a:r>
            <a:r>
              <a:rPr lang="en-US" dirty="0">
                <a:latin typeface="Myriad Pro" pitchFamily="34" charset="0"/>
              </a:rPr>
              <a:t> </a:t>
            </a:r>
            <a:r>
              <a:rPr lang="hu-HU" dirty="0" smtClean="0">
                <a:latin typeface="Myriad Pro" pitchFamily="34" charset="0"/>
              </a:rPr>
              <a:t>%)</a:t>
            </a:r>
            <a:endParaRPr lang="hu-HU" dirty="0">
              <a:latin typeface="Myriad Pro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012426"/>
              </p:ext>
            </p:extLst>
          </p:nvPr>
        </p:nvGraphicFramePr>
        <p:xfrm>
          <a:off x="323528" y="1844824"/>
          <a:ext cx="84969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24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</a:t>
            </a:r>
            <a:r>
              <a:rPr lang="en-US" dirty="0" smtClean="0">
                <a:solidFill>
                  <a:srgbClr val="FFC000"/>
                </a:solidFill>
                <a:latin typeface="Myriad Pro Light" pitchFamily="34" charset="0"/>
              </a:rPr>
              <a:t>4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8555" y="1373056"/>
            <a:ext cx="509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latin typeface="Myriad Pro" pitchFamily="34" charset="0"/>
              </a:rPr>
              <a:t>Légzésfunkciós átlagértékek </a:t>
            </a:r>
            <a:r>
              <a:rPr lang="en-US" dirty="0" err="1" smtClean="0">
                <a:latin typeface="Myriad Pro" pitchFamily="34" charset="0"/>
              </a:rPr>
              <a:t>korcsoportok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en-US" dirty="0" err="1" smtClean="0">
                <a:latin typeface="Myriad Pro" pitchFamily="34" charset="0"/>
              </a:rPr>
              <a:t>szerint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hu-HU" dirty="0" smtClean="0">
                <a:latin typeface="Myriad Pro" pitchFamily="34" charset="0"/>
              </a:rPr>
              <a:t>(FV</a:t>
            </a:r>
            <a:r>
              <a:rPr lang="en-US" dirty="0" smtClean="0">
                <a:latin typeface="Myriad Pro" pitchFamily="34" charset="0"/>
              </a:rPr>
              <a:t>C </a:t>
            </a:r>
            <a:r>
              <a:rPr lang="hu-HU" dirty="0" smtClean="0">
                <a:latin typeface="Myriad Pro" pitchFamily="34" charset="0"/>
              </a:rPr>
              <a:t>%)</a:t>
            </a:r>
            <a:endParaRPr lang="hu-HU" dirty="0">
              <a:latin typeface="Myriad Pro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717275"/>
              </p:ext>
            </p:extLst>
          </p:nvPr>
        </p:nvGraphicFramePr>
        <p:xfrm>
          <a:off x="251520" y="1844824"/>
          <a:ext cx="878497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78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</a:t>
            </a:r>
            <a:r>
              <a:rPr lang="en-US" dirty="0" smtClean="0">
                <a:solidFill>
                  <a:srgbClr val="FFC000"/>
                </a:solidFill>
                <a:latin typeface="Myriad Pro Light" pitchFamily="34" charset="0"/>
              </a:rPr>
              <a:t>4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9632" y="1373056"/>
            <a:ext cx="62478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>
                <a:solidFill>
                  <a:srgbClr val="FFC000"/>
                </a:solidFill>
                <a:latin typeface="Myriad Pro" pitchFamily="34" charset="0"/>
              </a:rPr>
              <a:t>Légzésfunkciós átlagértékek ellátóhelyek </a:t>
            </a:r>
            <a:r>
              <a:rPr lang="en-US" sz="1600" dirty="0" err="1" smtClean="0">
                <a:solidFill>
                  <a:srgbClr val="FFC000"/>
                </a:solidFill>
                <a:latin typeface="Myriad Pro" pitchFamily="34" charset="0"/>
              </a:rPr>
              <a:t>szerint</a:t>
            </a:r>
            <a:r>
              <a:rPr lang="hu-HU" sz="1600" dirty="0">
                <a:solidFill>
                  <a:srgbClr val="FFC000"/>
                </a:solidFill>
                <a:latin typeface="Myriad Pro" pitchFamily="34" charset="0"/>
              </a:rPr>
              <a:t> </a:t>
            </a:r>
            <a:r>
              <a:rPr lang="hu-HU" sz="1600" dirty="0" smtClean="0">
                <a:solidFill>
                  <a:srgbClr val="FFC000"/>
                </a:solidFill>
                <a:latin typeface="Myriad Pro" pitchFamily="34" charset="0"/>
              </a:rPr>
              <a:t>(FEV1%)</a:t>
            </a:r>
            <a:endParaRPr lang="hu-HU" sz="1600" dirty="0">
              <a:solidFill>
                <a:srgbClr val="FFC000"/>
              </a:solidFill>
              <a:latin typeface="Myriad Pro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421981"/>
              </p:ext>
            </p:extLst>
          </p:nvPr>
        </p:nvGraphicFramePr>
        <p:xfrm>
          <a:off x="0" y="1373056"/>
          <a:ext cx="9108504" cy="546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11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</a:t>
            </a:r>
            <a:r>
              <a:rPr lang="en-US" dirty="0" smtClean="0">
                <a:solidFill>
                  <a:srgbClr val="FFC000"/>
                </a:solidFill>
                <a:latin typeface="Myriad Pro Light" pitchFamily="34" charset="0"/>
              </a:rPr>
              <a:t>4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8555" y="1373056"/>
            <a:ext cx="509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Myriad Pro" pitchFamily="34" charset="0"/>
              </a:rPr>
              <a:t>BMI</a:t>
            </a:r>
            <a:r>
              <a:rPr lang="hu-HU" dirty="0" smtClean="0">
                <a:latin typeface="Myriad Pro" pitchFamily="34" charset="0"/>
              </a:rPr>
              <a:t> átlagértékek </a:t>
            </a:r>
            <a:r>
              <a:rPr lang="en-US" dirty="0" err="1" smtClean="0">
                <a:latin typeface="Myriad Pro" pitchFamily="34" charset="0"/>
              </a:rPr>
              <a:t>korcsoportok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en-US" dirty="0" err="1" smtClean="0">
                <a:latin typeface="Myriad Pro" pitchFamily="34" charset="0"/>
              </a:rPr>
              <a:t>szerint</a:t>
            </a:r>
            <a:endParaRPr lang="hu-HU" dirty="0">
              <a:latin typeface="Myriad Pro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476744"/>
              </p:ext>
            </p:extLst>
          </p:nvPr>
        </p:nvGraphicFramePr>
        <p:xfrm>
          <a:off x="152466" y="1748118"/>
          <a:ext cx="8812021" cy="499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46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2014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632" y="1373056"/>
            <a:ext cx="62478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>
                <a:solidFill>
                  <a:srgbClr val="FFC000"/>
                </a:solidFill>
                <a:latin typeface="Myriad Pro" pitchFamily="34" charset="0"/>
              </a:rPr>
              <a:t>Genetika</a:t>
            </a:r>
            <a:endParaRPr lang="hu-HU" sz="1600" dirty="0">
              <a:solidFill>
                <a:srgbClr val="FFC000"/>
              </a:solidFill>
              <a:latin typeface="Myriad Pro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05640"/>
              </p:ext>
            </p:extLst>
          </p:nvPr>
        </p:nvGraphicFramePr>
        <p:xfrm>
          <a:off x="107504" y="1711610"/>
          <a:ext cx="8856984" cy="5090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24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2014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632" y="1373056"/>
            <a:ext cx="62478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>
                <a:solidFill>
                  <a:srgbClr val="FFC000"/>
                </a:solidFill>
                <a:latin typeface="Myriad Pro" pitchFamily="34" charset="0"/>
              </a:rPr>
              <a:t>Verejték</a:t>
            </a:r>
            <a:endParaRPr lang="hu-HU" sz="1600" dirty="0">
              <a:solidFill>
                <a:srgbClr val="FFC000"/>
              </a:solidFill>
              <a:latin typeface="Myriad Pro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634308"/>
              </p:ext>
            </p:extLst>
          </p:nvPr>
        </p:nvGraphicFramePr>
        <p:xfrm>
          <a:off x="503548" y="1711610"/>
          <a:ext cx="8136904" cy="5029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46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2014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632" y="1373056"/>
            <a:ext cx="62478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C000"/>
                </a:solidFill>
                <a:latin typeface="Myriad Pro" pitchFamily="34" charset="0"/>
              </a:rPr>
              <a:t>Pulmozyme</a:t>
            </a:r>
            <a:r>
              <a:rPr lang="en-US" sz="1600" dirty="0" smtClean="0">
                <a:solidFill>
                  <a:srgbClr val="FFC000"/>
                </a:solidFill>
                <a:latin typeface="Myriad Pro" pitchFamily="34" charset="0"/>
              </a:rPr>
              <a:t> </a:t>
            </a:r>
            <a:r>
              <a:rPr lang="en-US" sz="1600" dirty="0" err="1" smtClean="0">
                <a:solidFill>
                  <a:srgbClr val="FFC000"/>
                </a:solidFill>
                <a:latin typeface="Myriad Pro" pitchFamily="34" charset="0"/>
              </a:rPr>
              <a:t>inhal</a:t>
            </a:r>
            <a:r>
              <a:rPr lang="hu-HU" sz="1600" dirty="0" err="1" smtClean="0">
                <a:solidFill>
                  <a:srgbClr val="FFC000"/>
                </a:solidFill>
                <a:latin typeface="Myriad Pro" pitchFamily="34" charset="0"/>
              </a:rPr>
              <a:t>ácó</a:t>
            </a:r>
            <a:r>
              <a:rPr lang="hu-HU" sz="1600" dirty="0" smtClean="0">
                <a:solidFill>
                  <a:srgbClr val="FFC000"/>
                </a:solidFill>
                <a:latin typeface="Myriad Pro" pitchFamily="34" charset="0"/>
              </a:rPr>
              <a:t> az 5 éves kornál idősebbeknél</a:t>
            </a:r>
            <a:endParaRPr lang="hu-HU" sz="1600" dirty="0">
              <a:solidFill>
                <a:srgbClr val="FFC000"/>
              </a:solidFill>
              <a:latin typeface="Myriad Pro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931726"/>
              </p:ext>
            </p:extLst>
          </p:nvPr>
        </p:nvGraphicFramePr>
        <p:xfrm>
          <a:off x="467544" y="2060848"/>
          <a:ext cx="842493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9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2014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632" y="1373056"/>
            <a:ext cx="62478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>
                <a:solidFill>
                  <a:srgbClr val="FFC000"/>
                </a:solidFill>
                <a:latin typeface="Myriad Pro" pitchFamily="34" charset="0"/>
              </a:rPr>
              <a:t>Krónikus </a:t>
            </a:r>
            <a:r>
              <a:rPr lang="hu-HU" sz="1600" dirty="0" err="1" smtClean="0">
                <a:solidFill>
                  <a:srgbClr val="FFC000"/>
                </a:solidFill>
                <a:latin typeface="Myriad Pro" pitchFamily="34" charset="0"/>
              </a:rPr>
              <a:t>pseudomonas</a:t>
            </a:r>
            <a:r>
              <a:rPr lang="hu-HU" sz="1600" dirty="0" smtClean="0">
                <a:solidFill>
                  <a:srgbClr val="FFC000"/>
                </a:solidFill>
                <a:latin typeface="Myriad Pro" pitchFamily="34" charset="0"/>
              </a:rPr>
              <a:t> infekció és az inhalált antibiotikum</a:t>
            </a:r>
            <a:endParaRPr lang="hu-HU" sz="1600" dirty="0">
              <a:solidFill>
                <a:srgbClr val="FFC000"/>
              </a:solidFill>
              <a:latin typeface="Myriad Pro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57800"/>
              </p:ext>
            </p:extLst>
          </p:nvPr>
        </p:nvGraphicFramePr>
        <p:xfrm>
          <a:off x="-508000" y="1711610"/>
          <a:ext cx="10160000" cy="510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97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924944"/>
            <a:ext cx="6168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Myriad Pro" pitchFamily="34" charset="0"/>
              </a:rPr>
              <a:t>Köszönjük a figyelmet várjuk a kérdéseket és észrevételeket!</a:t>
            </a:r>
          </a:p>
        </p:txBody>
      </p:sp>
    </p:spTree>
    <p:extLst>
      <p:ext uri="{BB962C8B-B14F-4D97-AF65-F5344CB8AC3E}">
        <p14:creationId xmlns:p14="http://schemas.microsoft.com/office/powerpoint/2010/main" val="20766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688156"/>
            <a:ext cx="5075095" cy="72222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6" name="Afbeelding 5" descr="logo(origineel)ECFSP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293096"/>
            <a:ext cx="2185805" cy="22253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02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5" y="2132856"/>
            <a:ext cx="4894625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  <a:latin typeface="Myriad Pro Light" pitchFamily="34" charset="0"/>
              </a:rPr>
              <a:t>ECFS Patient Registry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7616" y="2708920"/>
            <a:ext cx="345638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Myriad Pro" pitchFamily="34" charset="0"/>
              </a:rPr>
              <a:t>14 countries with a national </a:t>
            </a:r>
            <a:r>
              <a:rPr lang="en-US" dirty="0" smtClean="0">
                <a:latin typeface="Myriad Pro" pitchFamily="34" charset="0"/>
              </a:rPr>
              <a:t>registry</a:t>
            </a:r>
            <a:endParaRPr lang="hu-HU" dirty="0" smtClean="0">
              <a:latin typeface="Myriad Pro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Myriad Pro" pitchFamily="34" charset="0"/>
              </a:rPr>
              <a:t>9 countries including 57 </a:t>
            </a:r>
            <a:r>
              <a:rPr lang="en-US" dirty="0" err="1" smtClean="0">
                <a:latin typeface="Myriad Pro" pitchFamily="34" charset="0"/>
              </a:rPr>
              <a:t>centres</a:t>
            </a:r>
            <a:endParaRPr lang="en-US" dirty="0" smtClean="0">
              <a:latin typeface="Myriad Pro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latin typeface="Myriad Pro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Myriad Pro" pitchFamily="34" charset="0"/>
              </a:rPr>
              <a:t>27 </a:t>
            </a:r>
            <a:r>
              <a:rPr lang="hu-HU" sz="2400" dirty="0" err="1" smtClean="0">
                <a:latin typeface="Myriad Pro" pitchFamily="34" charset="0"/>
              </a:rPr>
              <a:t>countries</a:t>
            </a:r>
            <a:endParaRPr lang="en-US" sz="2400" dirty="0" smtClean="0">
              <a:latin typeface="Myriad Pro" pitchFamily="34" charset="0"/>
            </a:endParaRPr>
          </a:p>
          <a:p>
            <a:endParaRPr lang="hu-HU" dirty="0" smtClean="0">
              <a:latin typeface="Myriad Pro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Myriad Pro" pitchFamily="34" charset="0"/>
              </a:rPr>
              <a:t>More than </a:t>
            </a:r>
            <a:r>
              <a:rPr lang="hu-HU" sz="2800" dirty="0" smtClean="0">
                <a:latin typeface="Myriad Pro" pitchFamily="34" charset="0"/>
              </a:rPr>
              <a:t>30</a:t>
            </a:r>
            <a:r>
              <a:rPr lang="en-US" sz="2800" dirty="0" smtClean="0">
                <a:latin typeface="Myriad Pro" pitchFamily="34" charset="0"/>
              </a:rPr>
              <a:t>,000 </a:t>
            </a:r>
            <a:r>
              <a:rPr lang="hu-HU" sz="2800" dirty="0" err="1" smtClean="0">
                <a:latin typeface="Myriad Pro" pitchFamily="34" charset="0"/>
              </a:rPr>
              <a:t>patients</a:t>
            </a:r>
            <a:endParaRPr lang="hu-HU" sz="2800" dirty="0" smtClean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  <a:latin typeface="Myriad Pro Light" pitchFamily="34" charset="0"/>
              </a:rPr>
              <a:t>ECFS Patient Registry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7616" y="328498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600" dirty="0" smtClean="0"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1583"/>
            <a:ext cx="1584176" cy="22550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76" y="2060848"/>
            <a:ext cx="1461024" cy="2056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558924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Myriad Pro" pitchFamily="34" charset="0"/>
              </a:rPr>
              <a:t>http://www.ecfs.eu/projects/ecfs-patient-registry/annual-reports</a:t>
            </a:r>
          </a:p>
        </p:txBody>
      </p:sp>
      <p:sp>
        <p:nvSpPr>
          <p:cNvPr id="3" name="Rectangle 2"/>
          <p:cNvSpPr/>
          <p:nvPr/>
        </p:nvSpPr>
        <p:spPr>
          <a:xfrm>
            <a:off x="5816369" y="1796917"/>
            <a:ext cx="2059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Annual Report 2010</a:t>
            </a:r>
            <a:endParaRPr lang="hu-HU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idx="1"/>
          </p:nvPr>
        </p:nvSpPr>
        <p:spPr>
          <a:xfrm>
            <a:off x="5004048" y="2204864"/>
            <a:ext cx="3600400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Where we are now…..</a:t>
            </a:r>
            <a:endParaRPr lang="en-GB" sz="1600" dirty="0" smtClean="0"/>
          </a:p>
          <a:p>
            <a:r>
              <a:rPr lang="en-GB" sz="1600" dirty="0" smtClean="0"/>
              <a:t>32248 patients</a:t>
            </a:r>
            <a:endParaRPr lang="en-GB" sz="1600" dirty="0"/>
          </a:p>
          <a:p>
            <a:r>
              <a:rPr lang="en-GB" sz="1600" dirty="0" smtClean="0"/>
              <a:t>27 countries </a:t>
            </a:r>
          </a:p>
          <a:p>
            <a:r>
              <a:rPr lang="en-GB" sz="1600" dirty="0" smtClean="0"/>
              <a:t>12 national registries</a:t>
            </a:r>
          </a:p>
          <a:p>
            <a:r>
              <a:rPr lang="en-GB" sz="1600" dirty="0" smtClean="0"/>
              <a:t>centres from 10 countries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3688" y="5147900"/>
            <a:ext cx="5082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Ready!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5301208"/>
            <a:ext cx="799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C000"/>
                </a:solidFill>
                <a:latin typeface="Myriad Pro"/>
              </a:rPr>
              <a:t>Magyarországi</a:t>
            </a:r>
            <a:r>
              <a:rPr lang="en-US" sz="2800" dirty="0">
                <a:solidFill>
                  <a:srgbClr val="FFC000"/>
                </a:solidFill>
                <a:latin typeface="Myriad Pro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Myriad Pro"/>
              </a:rPr>
              <a:t>Cisztás</a:t>
            </a:r>
            <a:r>
              <a:rPr lang="en-US" sz="2800" dirty="0">
                <a:solidFill>
                  <a:srgbClr val="FFC000"/>
                </a:solidFill>
                <a:latin typeface="Myriad Pro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Myriad Pro"/>
              </a:rPr>
              <a:t>Fibrózis</a:t>
            </a:r>
            <a:r>
              <a:rPr lang="en-US" sz="2800" dirty="0">
                <a:solidFill>
                  <a:srgbClr val="FFC000"/>
                </a:solidFill>
                <a:latin typeface="Myriad Pro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Myriad Pro"/>
              </a:rPr>
              <a:t>regiszter</a:t>
            </a:r>
            <a:r>
              <a:rPr lang="hu-HU" sz="2800" dirty="0">
                <a:solidFill>
                  <a:srgbClr val="FFC000"/>
                </a:solidFill>
                <a:latin typeface="Myriad Pro"/>
              </a:rPr>
              <a:t> </a:t>
            </a:r>
            <a:r>
              <a:rPr lang="hu-HU" sz="2800" dirty="0" smtClean="0">
                <a:solidFill>
                  <a:srgbClr val="FFC000"/>
                </a:solidFill>
                <a:latin typeface="Myriad Pro"/>
              </a:rPr>
              <a:t>201</a:t>
            </a:r>
            <a:r>
              <a:rPr lang="en-US" sz="2800" dirty="0" smtClean="0">
                <a:solidFill>
                  <a:srgbClr val="FFC000"/>
                </a:solidFill>
                <a:latin typeface="Myriad Pro"/>
              </a:rPr>
              <a:t>4</a:t>
            </a:r>
          </a:p>
          <a:p>
            <a:pPr algn="ctr"/>
            <a:r>
              <a:rPr lang="en-US" sz="2800" dirty="0" err="1" smtClean="0">
                <a:solidFill>
                  <a:srgbClr val="FFC000"/>
                </a:solidFill>
                <a:latin typeface="Myriad Pro"/>
              </a:rPr>
              <a:t>www.cisztasfibrozis.hu</a:t>
            </a:r>
            <a:endParaRPr lang="en-US" sz="2800" dirty="0">
              <a:solidFill>
                <a:srgbClr val="FFC000"/>
              </a:solidFill>
              <a:latin typeface="Myriad Pro"/>
            </a:endParaRPr>
          </a:p>
        </p:txBody>
      </p:sp>
      <p:pic>
        <p:nvPicPr>
          <p:cNvPr id="4" name="Picture 2" descr="http://www.jomasport.hu/wp-content/uploads/2011/11/map_hungary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1735"/>
            <a:ext cx="6048672" cy="266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6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jomasport.hu/wp-content/uploads/2011/11/map_hungary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872208" cy="82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</a:t>
            </a:r>
            <a:r>
              <a:rPr lang="en-US" dirty="0" smtClean="0">
                <a:solidFill>
                  <a:srgbClr val="FFC000"/>
                </a:solidFill>
                <a:latin typeface="Myriad Pro Light" pitchFamily="34" charset="0"/>
              </a:rPr>
              <a:t>4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6074132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yriad Pro Light" pitchFamily="34" charset="0"/>
              </a:rPr>
              <a:t>567</a:t>
            </a:r>
            <a:r>
              <a:rPr lang="hu-HU" sz="280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yriad Pro Light" pitchFamily="34" charset="0"/>
              </a:rPr>
              <a:t> regisztrált beteg</a:t>
            </a:r>
            <a:endParaRPr lang="en-US" sz="2800" dirty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Myriad Pro Light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620685"/>
              </p:ext>
            </p:extLst>
          </p:nvPr>
        </p:nvGraphicFramePr>
        <p:xfrm>
          <a:off x="107504" y="1484784"/>
          <a:ext cx="8766720" cy="4589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65968" y="2724889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2</a:t>
            </a:r>
            <a:r>
              <a:rPr lang="en-US" sz="2000" b="1" dirty="0" smtClean="0"/>
              <a:t>8</a:t>
            </a:r>
            <a:r>
              <a:rPr lang="hu-HU" sz="2000" b="1" dirty="0" smtClean="0"/>
              <a:t>%</a:t>
            </a:r>
            <a:endParaRPr lang="hu-H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61397" y="4365104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2</a:t>
            </a:r>
            <a:r>
              <a:rPr lang="en-US" sz="2000" b="1" dirty="0"/>
              <a:t>6</a:t>
            </a:r>
            <a:r>
              <a:rPr lang="hu-HU" sz="2000" b="1" dirty="0" smtClean="0"/>
              <a:t>%</a:t>
            </a:r>
            <a:endParaRPr lang="hu-H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4293096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19</a:t>
            </a:r>
            <a:r>
              <a:rPr lang="hu-HU" sz="2000" b="1" dirty="0" smtClean="0"/>
              <a:t>%</a:t>
            </a:r>
            <a:endParaRPr lang="hu-H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72850" y="2853348"/>
            <a:ext cx="644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2</a:t>
            </a:r>
            <a:r>
              <a:rPr lang="en-US" sz="2000" b="1" dirty="0"/>
              <a:t>7</a:t>
            </a:r>
            <a:r>
              <a:rPr lang="hu-HU" sz="2000" b="1" dirty="0" smtClean="0"/>
              <a:t>%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31184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jomasport.hu/wp-content/uploads/2011/11/map_hungary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872208" cy="82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</a:t>
            </a:r>
            <a:r>
              <a:rPr lang="en-US" dirty="0" smtClean="0">
                <a:solidFill>
                  <a:srgbClr val="FFC000"/>
                </a:solidFill>
                <a:latin typeface="Myriad Pro Light" pitchFamily="34" charset="0"/>
              </a:rPr>
              <a:t>4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6165304"/>
            <a:ext cx="5644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yriad Pro Light" pitchFamily="34" charset="0"/>
              </a:rPr>
              <a:t>Létszám nemek és életkor alapján</a:t>
            </a:r>
            <a:endParaRPr lang="en-US" sz="2800" dirty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Myriad Pro Light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300282"/>
              </p:ext>
            </p:extLst>
          </p:nvPr>
        </p:nvGraphicFramePr>
        <p:xfrm>
          <a:off x="107504" y="1556792"/>
          <a:ext cx="892899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67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jomasport.hu/wp-content/uploads/2011/11/map_hungary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872208" cy="82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</a:t>
            </a:r>
            <a:r>
              <a:rPr lang="en-US" dirty="0" smtClean="0">
                <a:solidFill>
                  <a:srgbClr val="FFC000"/>
                </a:solidFill>
                <a:latin typeface="Myriad Pro Light" pitchFamily="34" charset="0"/>
              </a:rPr>
              <a:t>4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6165304"/>
            <a:ext cx="7422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yriad Pro Light" pitchFamily="34" charset="0"/>
              </a:rPr>
              <a:t>Regisztrált betegek száma az elmúlt években</a:t>
            </a:r>
            <a:endParaRPr lang="en-US" sz="2800" dirty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Myriad Pro Light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127700"/>
              </p:ext>
            </p:extLst>
          </p:nvPr>
        </p:nvGraphicFramePr>
        <p:xfrm>
          <a:off x="193447" y="1556792"/>
          <a:ext cx="86409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206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85F827D44F8DF4FB4E717DA050CF014" ma:contentTypeVersion="0" ma:contentTypeDescription="Új dokumentum létrehozása." ma:contentTypeScope="" ma:versionID="7c0d95e611ed178ef524e7f857e6e7f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7F0327-D60E-4F38-B98C-07604E617FBD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9e1af9e1-acb3-496d-ac6b-bed22cbd2a6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D0FDCF-D9D1-4530-B58D-99F04B0D739F}"/>
</file>

<file path=customXml/itemProps3.xml><?xml version="1.0" encoding="utf-8"?>
<ds:datastoreItem xmlns:ds="http://schemas.openxmlformats.org/officeDocument/2006/customXml" ds:itemID="{85304D97-848F-4987-8747-32A4D24AD2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Macintosh PowerPoint</Application>
  <PresentationFormat>On-screen Show (4:3)</PresentationFormat>
  <Paragraphs>178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Corbel</vt:lpstr>
      <vt:lpstr>Myriad Pro</vt:lpstr>
      <vt:lpstr>Myriad Pro Light</vt:lpstr>
      <vt:lpstr>Arial</vt:lpstr>
      <vt:lpstr>Twilight</vt:lpstr>
      <vt:lpstr>Magyar CF regiszter 2014</vt:lpstr>
      <vt:lpstr>Bemutatkozás</vt:lpstr>
      <vt:lpstr>PowerPoint Presentation</vt:lpstr>
      <vt:lpstr>ECFS Patient Registry</vt:lpstr>
      <vt:lpstr>ECFS Patient Registry</vt:lpstr>
      <vt:lpstr>PowerPoint Presentation</vt:lpstr>
      <vt:lpstr>Magyar CF Regiszter 2014</vt:lpstr>
      <vt:lpstr>Magyar CF Regiszter 2014</vt:lpstr>
      <vt:lpstr>Magyar CF Regiszter 2014</vt:lpstr>
      <vt:lpstr>PowerPoint Presentation</vt:lpstr>
      <vt:lpstr>Magyar CF Regiszter 2014</vt:lpstr>
      <vt:lpstr>Magyar CF Regiszter 2014</vt:lpstr>
      <vt:lpstr>Magyar CF Regiszter 2014</vt:lpstr>
      <vt:lpstr>PowerPoint Presentation</vt:lpstr>
      <vt:lpstr>Magyar CF Regiszter 2014</vt:lpstr>
      <vt:lpstr>Magyar CF Regiszter 2014</vt:lpstr>
      <vt:lpstr>Magyar CF Regiszter 2014</vt:lpstr>
      <vt:lpstr>Magyar CF Regiszter 2014 </vt:lpstr>
      <vt:lpstr>PowerPoint Presentation</vt:lpstr>
      <vt:lpstr>Magyar CF Regiszter 2014</vt:lpstr>
      <vt:lpstr>Magyar CF Regiszter 2014</vt:lpstr>
      <vt:lpstr>Magyar CF Regiszter 2014</vt:lpstr>
      <vt:lpstr>Magyar CF Regiszter 2014</vt:lpstr>
      <vt:lpstr>Magyar CF Regiszter 2014</vt:lpstr>
      <vt:lpstr>Magyar CF Regiszter 2014</vt:lpstr>
      <vt:lpstr>Magyar CF Regiszter 2014</vt:lpstr>
      <vt:lpstr>Magyar CF Regiszter 2014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CF Regiszter 2014-es prezentációja</dc:title>
  <dc:creator/>
  <cp:lastModifiedBy/>
  <cp:revision>1</cp:revision>
  <dcterms:created xsi:type="dcterms:W3CDTF">2014-10-02T21:40:01Z</dcterms:created>
  <dcterms:modified xsi:type="dcterms:W3CDTF">2015-10-01T21:57:42Z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0x010100585F827D44F8DF4FB4E717DA050CF014</vt:lpwstr>
  </property>
</Properties>
</file>