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5" r:id="rId7"/>
    <p:sldId id="263" r:id="rId8"/>
    <p:sldId id="269" r:id="rId9"/>
    <p:sldId id="267" r:id="rId10"/>
    <p:sldId id="266" r:id="rId11"/>
    <p:sldId id="273" r:id="rId12"/>
    <p:sldId id="270" r:id="rId13"/>
    <p:sldId id="271" r:id="rId14"/>
    <p:sldId id="280" r:id="rId15"/>
    <p:sldId id="272" r:id="rId16"/>
    <p:sldId id="274" r:id="rId17"/>
    <p:sldId id="275" r:id="rId18"/>
    <p:sldId id="276" r:id="rId19"/>
    <p:sldId id="277" r:id="rId20"/>
    <p:sldId id="281" r:id="rId21"/>
    <p:sldId id="278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D15601-6E16-4DFA-81EE-A64806EB311B}">
          <p14:sldIdLst>
            <p14:sldId id="257"/>
            <p14:sldId id="258"/>
            <p14:sldId id="259"/>
            <p14:sldId id="260"/>
            <p14:sldId id="261"/>
            <p14:sldId id="265"/>
            <p14:sldId id="263"/>
            <p14:sldId id="269"/>
            <p14:sldId id="267"/>
            <p14:sldId id="266"/>
            <p14:sldId id="273"/>
            <p14:sldId id="270"/>
            <p14:sldId id="271"/>
            <p14:sldId id="280"/>
            <p14:sldId id="272"/>
            <p14:sldId id="274"/>
            <p14:sldId id="275"/>
            <p14:sldId id="276"/>
            <p14:sldId id="277"/>
            <p14:sldId id="281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04_Registry/04_Reports/01_PPT/2016os%20prezihez%20adat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04_Registry/04_Reports/01_PPT/2016os%20prezihez%20adato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04_Registry/04_Reports/01_PPT/2016os%20prezihez%20adat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04_Registry/04_Reports/01_PPT/2016os%20prezihez%20adat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04_Registry/04_Reports/01_PPT/2016os%20prezihez%20adat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04_Registry/04_Reports/01_PPT/2016os%20prezihez%20adat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04_Registry/04_Reports/01_PPT/2016os%20prezihez%20adato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04_Registry/04_Reports/01_PPT/2016os%20prezihez%20adat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82-4045-9C79-25BFE01EB55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82-4045-9C79-25BFE01EB55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82-4045-9C79-25BFE01EB55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82-4045-9C79-25BFE01EB55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48CBD97-5E62-4D0D-8B52-AF02250AFE4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100B61F-D72C-4A25-987E-E89285EA8B8C}" type="VALUE">
                      <a:rPr lang="en-US" baseline="0" smtClean="0"/>
                      <a:pPr/>
                      <a:t>[VALUE]</a:t>
                    </a:fld>
                    <a:r>
                      <a:rPr lang="en-US" baseline="0" dirty="0" smtClean="0"/>
                      <a:t/>
                    </a:r>
                    <a:br>
                      <a:rPr lang="en-US" baseline="0" dirty="0" smtClean="0"/>
                    </a:br>
                    <a:r>
                      <a:rPr lang="en-US" baseline="0" dirty="0" smtClean="0"/>
                      <a:t>20%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82-4045-9C79-25BFE01EB55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618D225-41F9-4561-91D8-C08BC01FEFE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C04D24BD-3CC1-4C98-A76D-97672092863D}" type="VALUE">
                      <a:rPr lang="en-US" baseline="0" smtClean="0"/>
                      <a:pPr/>
                      <a:t>[VALUE]</a:t>
                    </a:fld>
                    <a:r>
                      <a:rPr lang="en-US" baseline="0" dirty="0" smtClean="0"/>
                      <a:t/>
                    </a:r>
                    <a:br>
                      <a:rPr lang="en-US" baseline="0" dirty="0" smtClean="0"/>
                    </a:br>
                    <a:r>
                      <a:rPr lang="en-US" baseline="0" dirty="0" smtClean="0"/>
                      <a:t>26%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82-4045-9C79-25BFE01EB55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5781EC4-4D65-4D57-B0EB-21BA4C368AE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C42E336-14A1-4F29-9873-448203C849AC}" type="VALUE">
                      <a:rPr lang="en-US" baseline="0" smtClean="0"/>
                      <a:pPr/>
                      <a:t>[VALUE]</a:t>
                    </a:fld>
                    <a:r>
                      <a:rPr lang="en-US" baseline="0" dirty="0" smtClean="0"/>
                      <a:t/>
                    </a:r>
                    <a:br>
                      <a:rPr lang="en-US" baseline="0" dirty="0" smtClean="0"/>
                    </a:br>
                    <a:r>
                      <a:rPr lang="en-US" baseline="0" dirty="0" smtClean="0"/>
                      <a:t>27%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82-4045-9C79-25BFE01EB55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CDF3650-269B-4BE0-A8EF-A95F493BAA4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8D469E7-252C-4F8B-9E99-3DCB14FA2603}" type="VALUE">
                      <a:rPr lang="en-US" baseline="0" smtClean="0"/>
                      <a:pPr/>
                      <a:t>[VALUE]</a:t>
                    </a:fld>
                    <a:r>
                      <a:rPr lang="en-US" baseline="0" dirty="0" smtClean="0"/>
                      <a:t> </a:t>
                    </a:r>
                    <a:br>
                      <a:rPr lang="en-US" baseline="0" dirty="0" smtClean="0"/>
                    </a:br>
                    <a:r>
                      <a:rPr lang="en-US" baseline="0" dirty="0" smtClean="0"/>
                      <a:t>27%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882-4045-9C79-25BFE01EB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'[2016os prezihez adatok.xlsx]Nemek es eletkorok eloszlasa'!$B$2:$B$5</c:f>
              <c:strCache>
                <c:ptCount val="4"/>
                <c:pt idx="0">
                  <c:v>Nő </c:v>
                </c:pt>
                <c:pt idx="1">
                  <c:v>Leány</c:v>
                </c:pt>
                <c:pt idx="2">
                  <c:v>Fiú</c:v>
                </c:pt>
                <c:pt idx="3">
                  <c:v>Férfi</c:v>
                </c:pt>
              </c:strCache>
            </c:strRef>
          </c:cat>
          <c:val>
            <c:numRef>
              <c:f>'[2016os prezihez adatok.xlsx]Nemek es eletkorok eloszlasa'!$C$2:$C$5</c:f>
              <c:numCache>
                <c:formatCode>General</c:formatCode>
                <c:ptCount val="4"/>
                <c:pt idx="0">
                  <c:v>106</c:v>
                </c:pt>
                <c:pt idx="1">
                  <c:v>136</c:v>
                </c:pt>
                <c:pt idx="2">
                  <c:v>142</c:v>
                </c:pt>
                <c:pt idx="3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82-4045-9C79-25BFE01EB5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'[2016os prezihez adatok.xlsx]Genetika'!$B$1</c:f>
              <c:strCache>
                <c:ptCount val="1"/>
                <c:pt idx="0">
                  <c:v>Férfi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'[2016os prezihez adatok.xlsx]Genetika'!$A$2:$A$7</c:f>
              <c:strCache>
                <c:ptCount val="6"/>
                <c:pt idx="0">
                  <c:v>dF508 homozygota</c:v>
                </c:pt>
                <c:pt idx="1">
                  <c:v>df508 heterozygota</c:v>
                </c:pt>
                <c:pt idx="2">
                  <c:v>Két mutáció ismert</c:v>
                </c:pt>
                <c:pt idx="3">
                  <c:v>Egy mutáció ismert</c:v>
                </c:pt>
                <c:pt idx="4">
                  <c:v>Unknown</c:v>
                </c:pt>
                <c:pt idx="5">
                  <c:v>Not done</c:v>
                </c:pt>
              </c:strCache>
            </c:strRef>
          </c:cat>
          <c:val>
            <c:numRef>
              <c:f>'[2016os prezihez adatok.xlsx]Genetika'!$B$2:$B$7</c:f>
              <c:numCache>
                <c:formatCode>General</c:formatCode>
                <c:ptCount val="6"/>
                <c:pt idx="0">
                  <c:v>100</c:v>
                </c:pt>
                <c:pt idx="1">
                  <c:v>102</c:v>
                </c:pt>
                <c:pt idx="2">
                  <c:v>198</c:v>
                </c:pt>
                <c:pt idx="3">
                  <c:v>50</c:v>
                </c:pt>
                <c:pt idx="4">
                  <c:v>33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C-43F8-8B64-00AFD1EDA857}"/>
            </c:ext>
          </c:extLst>
        </c:ser>
        <c:ser>
          <c:idx val="1"/>
          <c:order val="1"/>
          <c:tx>
            <c:strRef>
              <c:f>'[2016os prezihez adatok.xlsx]Genetika'!$C$1</c:f>
              <c:strCache>
                <c:ptCount val="1"/>
                <c:pt idx="0">
                  <c:v>Nő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'[2016os prezihez adatok.xlsx]Genetika'!$A$2:$A$7</c:f>
              <c:strCache>
                <c:ptCount val="6"/>
                <c:pt idx="0">
                  <c:v>dF508 homozygota</c:v>
                </c:pt>
                <c:pt idx="1">
                  <c:v>df508 heterozygota</c:v>
                </c:pt>
                <c:pt idx="2">
                  <c:v>Két mutáció ismert</c:v>
                </c:pt>
                <c:pt idx="3">
                  <c:v>Egy mutáció ismert</c:v>
                </c:pt>
                <c:pt idx="4">
                  <c:v>Unknown</c:v>
                </c:pt>
                <c:pt idx="5">
                  <c:v>Not done</c:v>
                </c:pt>
              </c:strCache>
            </c:strRef>
          </c:cat>
          <c:val>
            <c:numRef>
              <c:f>'[2016os prezihez adatok.xlsx]Genetika'!$C$2:$C$7</c:f>
              <c:numCache>
                <c:formatCode>General</c:formatCode>
                <c:ptCount val="6"/>
                <c:pt idx="0">
                  <c:v>80</c:v>
                </c:pt>
                <c:pt idx="1">
                  <c:v>90</c:v>
                </c:pt>
                <c:pt idx="2">
                  <c:v>168</c:v>
                </c:pt>
                <c:pt idx="3">
                  <c:v>40</c:v>
                </c:pt>
                <c:pt idx="4">
                  <c:v>24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C-43F8-8B64-00AFD1EDA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7238159"/>
        <c:axId val="417240655"/>
      </c:barChart>
      <c:catAx>
        <c:axId val="417238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240655"/>
        <c:crosses val="autoZero"/>
        <c:auto val="1"/>
        <c:lblAlgn val="ctr"/>
        <c:lblOffset val="100"/>
        <c:noMultiLvlLbl val="0"/>
      </c:catAx>
      <c:valAx>
        <c:axId val="417240655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7238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'[2016os prezihez adatok.xlsx]Genetika'!$B$40</c:f>
              <c:strCache>
                <c:ptCount val="1"/>
                <c:pt idx="0">
                  <c:v>Betegszám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'[2016os prezihez adatok.xlsx]Genetika'!$A$41:$A$45</c:f>
              <c:strCache>
                <c:ptCount val="5"/>
                <c:pt idx="0">
                  <c:v> 0-2</c:v>
                </c:pt>
                <c:pt idx="1">
                  <c:v>2-6</c:v>
                </c:pt>
                <c:pt idx="2">
                  <c:v>6-12</c:v>
                </c:pt>
                <c:pt idx="3">
                  <c:v>12-18</c:v>
                </c:pt>
                <c:pt idx="4">
                  <c:v>18&lt;=</c:v>
                </c:pt>
              </c:strCache>
            </c:strRef>
          </c:cat>
          <c:val>
            <c:numRef>
              <c:f>'[2016os prezihez adatok.xlsx]Genetika'!$B$41:$B$45</c:f>
              <c:numCache>
                <c:formatCode>General</c:formatCode>
                <c:ptCount val="5"/>
                <c:pt idx="0">
                  <c:v>7</c:v>
                </c:pt>
                <c:pt idx="1">
                  <c:v>22</c:v>
                </c:pt>
                <c:pt idx="2">
                  <c:v>26</c:v>
                </c:pt>
                <c:pt idx="3">
                  <c:v>37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8-40B3-A336-AEDCF1972A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55734111"/>
        <c:axId val="355749919"/>
      </c:barChart>
      <c:catAx>
        <c:axId val="35573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49919"/>
        <c:crosses val="autoZero"/>
        <c:auto val="1"/>
        <c:lblAlgn val="ctr"/>
        <c:lblOffset val="100"/>
        <c:noMultiLvlLbl val="0"/>
      </c:catAx>
      <c:valAx>
        <c:axId val="355749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573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'[2016os prezihez adatok.xlsx]Nemek és korcsoportok history'!$A$2</c:f>
              <c:strCache>
                <c:ptCount val="1"/>
                <c:pt idx="0">
                  <c:v>Férfi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'[2016os prezihez adatok.xlsx]Nemek és korcsoportok history'!$B$29:$B$37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'[2016os prezihez adatok.xlsx]Nemek és korcsoportok history'!$C$2:$C$10</c:f>
              <c:numCache>
                <c:formatCode>General</c:formatCode>
                <c:ptCount val="9"/>
                <c:pt idx="0">
                  <c:v>119</c:v>
                </c:pt>
                <c:pt idx="1">
                  <c:v>127</c:v>
                </c:pt>
                <c:pt idx="2">
                  <c:v>141</c:v>
                </c:pt>
                <c:pt idx="3">
                  <c:v>151</c:v>
                </c:pt>
                <c:pt idx="4">
                  <c:v>146</c:v>
                </c:pt>
                <c:pt idx="5">
                  <c:v>153</c:v>
                </c:pt>
                <c:pt idx="6">
                  <c:v>148</c:v>
                </c:pt>
                <c:pt idx="7">
                  <c:v>141</c:v>
                </c:pt>
                <c:pt idx="8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A-49E7-8785-7FC51AA36925}"/>
            </c:ext>
          </c:extLst>
        </c:ser>
        <c:ser>
          <c:idx val="1"/>
          <c:order val="1"/>
          <c:tx>
            <c:strRef>
              <c:f>'[2016os prezihez adatok.xlsx]Nemek és korcsoportok history'!$A$11</c:f>
              <c:strCache>
                <c:ptCount val="1"/>
                <c:pt idx="0">
                  <c:v>Fiú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'[2016os prezihez adatok.xlsx]Nemek és korcsoportok history'!$B$29:$B$37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'[2016os prezihez adatok.xlsx]Nemek és korcsoportok history'!$C$11:$C$19</c:f>
              <c:numCache>
                <c:formatCode>General</c:formatCode>
                <c:ptCount val="9"/>
                <c:pt idx="0">
                  <c:v>183</c:v>
                </c:pt>
                <c:pt idx="1">
                  <c:v>176</c:v>
                </c:pt>
                <c:pt idx="2">
                  <c:v>176</c:v>
                </c:pt>
                <c:pt idx="3">
                  <c:v>175</c:v>
                </c:pt>
                <c:pt idx="4">
                  <c:v>170</c:v>
                </c:pt>
                <c:pt idx="5">
                  <c:v>166</c:v>
                </c:pt>
                <c:pt idx="6">
                  <c:v>159</c:v>
                </c:pt>
                <c:pt idx="7">
                  <c:v>161</c:v>
                </c:pt>
                <c:pt idx="8">
                  <c:v>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7A-49E7-8785-7FC51AA36925}"/>
            </c:ext>
          </c:extLst>
        </c:ser>
        <c:ser>
          <c:idx val="2"/>
          <c:order val="2"/>
          <c:tx>
            <c:strRef>
              <c:f>'[2016os prezihez adatok.xlsx]Nemek és korcsoportok history'!$A$20</c:f>
              <c:strCache>
                <c:ptCount val="1"/>
                <c:pt idx="0">
                  <c:v>Leány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'[2016os prezihez adatok.xlsx]Nemek és korcsoportok history'!$B$29:$B$37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'[2016os prezihez adatok.xlsx]Nemek és korcsoportok history'!$C$20:$C$28</c:f>
              <c:numCache>
                <c:formatCode>General</c:formatCode>
                <c:ptCount val="9"/>
                <c:pt idx="0">
                  <c:v>174</c:v>
                </c:pt>
                <c:pt idx="1">
                  <c:v>168</c:v>
                </c:pt>
                <c:pt idx="2">
                  <c:v>166</c:v>
                </c:pt>
                <c:pt idx="3">
                  <c:v>166</c:v>
                </c:pt>
                <c:pt idx="4">
                  <c:v>160</c:v>
                </c:pt>
                <c:pt idx="5">
                  <c:v>147</c:v>
                </c:pt>
                <c:pt idx="6">
                  <c:v>153</c:v>
                </c:pt>
                <c:pt idx="7">
                  <c:v>162</c:v>
                </c:pt>
                <c:pt idx="8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7A-49E7-8785-7FC51AA36925}"/>
            </c:ext>
          </c:extLst>
        </c:ser>
        <c:ser>
          <c:idx val="3"/>
          <c:order val="3"/>
          <c:tx>
            <c:strRef>
              <c:f>'[2016os prezihez adatok.xlsx]Nemek és korcsoportok history'!$A$29</c:f>
              <c:strCache>
                <c:ptCount val="1"/>
                <c:pt idx="0">
                  <c:v>Nő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'[2016os prezihez adatok.xlsx]Nemek és korcsoportok history'!$B$29:$B$37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'[2016os prezihez adatok.xlsx]Nemek és korcsoportok history'!$C$29:$C$37</c:f>
              <c:numCache>
                <c:formatCode>General</c:formatCode>
                <c:ptCount val="9"/>
                <c:pt idx="0">
                  <c:v>71</c:v>
                </c:pt>
                <c:pt idx="1">
                  <c:v>75</c:v>
                </c:pt>
                <c:pt idx="2">
                  <c:v>90</c:v>
                </c:pt>
                <c:pt idx="3">
                  <c:v>101</c:v>
                </c:pt>
                <c:pt idx="4">
                  <c:v>102</c:v>
                </c:pt>
                <c:pt idx="5">
                  <c:v>111</c:v>
                </c:pt>
                <c:pt idx="6">
                  <c:v>107</c:v>
                </c:pt>
                <c:pt idx="7">
                  <c:v>103</c:v>
                </c:pt>
                <c:pt idx="8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7A-49E7-8785-7FC51AA36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9601616"/>
        <c:axId val="99604112"/>
      </c:lineChart>
      <c:catAx>
        <c:axId val="9960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04112"/>
        <c:crosses val="autoZero"/>
        <c:auto val="1"/>
        <c:lblAlgn val="ctr"/>
        <c:lblOffset val="100"/>
        <c:noMultiLvlLbl val="0"/>
      </c:catAx>
      <c:valAx>
        <c:axId val="9960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0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'[2016os prezihez adatok.xlsx]Átlagéletkorok history'!$A$2</c:f>
              <c:strCache>
                <c:ptCount val="1"/>
                <c:pt idx="0">
                  <c:v>Férfiak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'[2016os prezihez adatok.xlsx]Átlagéletkorok history'!$B$2:$B$10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'[2016os prezihez adatok.xlsx]Átlagéletkorok history'!$C$2:$C$10</c:f>
              <c:numCache>
                <c:formatCode>0.00</c:formatCode>
                <c:ptCount val="9"/>
                <c:pt idx="0">
                  <c:v>15.784768</c:v>
                </c:pt>
                <c:pt idx="1">
                  <c:v>16.079207</c:v>
                </c:pt>
                <c:pt idx="2">
                  <c:v>16.359621000000001</c:v>
                </c:pt>
                <c:pt idx="3">
                  <c:v>16.763802999999999</c:v>
                </c:pt>
                <c:pt idx="4">
                  <c:v>16.879746000000001</c:v>
                </c:pt>
                <c:pt idx="5">
                  <c:v>17.601880000000001</c:v>
                </c:pt>
                <c:pt idx="6">
                  <c:v>17.332246999999999</c:v>
                </c:pt>
                <c:pt idx="7">
                  <c:v>17.844370000000001</c:v>
                </c:pt>
                <c:pt idx="8">
                  <c:v>18.739999999999998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D1-4FFB-9B4F-F843CCAC552A}"/>
            </c:ext>
          </c:extLst>
        </c:ser>
        <c:ser>
          <c:idx val="1"/>
          <c:order val="1"/>
          <c:tx>
            <c:strRef>
              <c:f>'[2016os prezihez adatok.xlsx]Átlagéletkorok history'!$E$2</c:f>
              <c:strCache>
                <c:ptCount val="1"/>
                <c:pt idx="0">
                  <c:v>Nők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'[2016os prezihez adatok.xlsx]Átlagéletkorok history'!$B$2:$B$10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'[2016os prezihez adatok.xlsx]Átlagéletkorok history'!$G$2:$G$10</c:f>
              <c:numCache>
                <c:formatCode>0.00</c:formatCode>
                <c:ptCount val="9"/>
                <c:pt idx="0">
                  <c:v>13.72653</c:v>
                </c:pt>
                <c:pt idx="1">
                  <c:v>14.345679000000001</c:v>
                </c:pt>
                <c:pt idx="2">
                  <c:v>15.226561999999999</c:v>
                </c:pt>
                <c:pt idx="3">
                  <c:v>15.737826999999999</c:v>
                </c:pt>
                <c:pt idx="4">
                  <c:v>16.171755000000001</c:v>
                </c:pt>
                <c:pt idx="5">
                  <c:v>17.027131000000001</c:v>
                </c:pt>
                <c:pt idx="6">
                  <c:v>16.653846000000001</c:v>
                </c:pt>
                <c:pt idx="7">
                  <c:v>16.415094</c:v>
                </c:pt>
                <c:pt idx="8">
                  <c:v>17.12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D1-4FFB-9B4F-F843CCAC552A}"/>
            </c:ext>
          </c:extLst>
        </c:ser>
        <c:ser>
          <c:idx val="2"/>
          <c:order val="2"/>
          <c:tx>
            <c:strRef>
              <c:f>'[2016os prezihez adatok.xlsx]Átlagéletkorok history'!$I$1</c:f>
              <c:strCache>
                <c:ptCount val="1"/>
                <c:pt idx="0">
                  <c:v>Minden beteg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'[2016os prezihez adatok.xlsx]Átlagéletkorok history'!$B$2:$B$10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'[2016os prezihez adatok.xlsx]Átlagéletkorok history'!$K$2:$K$10</c:f>
              <c:numCache>
                <c:formatCode>0.00</c:formatCode>
                <c:ptCount val="9"/>
                <c:pt idx="0">
                  <c:v>14.862888</c:v>
                </c:pt>
                <c:pt idx="1">
                  <c:v>15.307691999999999</c:v>
                </c:pt>
                <c:pt idx="2">
                  <c:v>15.853403</c:v>
                </c:pt>
                <c:pt idx="3">
                  <c:v>16.301853999999999</c:v>
                </c:pt>
                <c:pt idx="4">
                  <c:v>16.558823</c:v>
                </c:pt>
                <c:pt idx="5">
                  <c:v>17.344887</c:v>
                </c:pt>
                <c:pt idx="6">
                  <c:v>17.021163999999999</c:v>
                </c:pt>
                <c:pt idx="7">
                  <c:v>17.176366000000002</c:v>
                </c:pt>
                <c:pt idx="8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D1-4FFB-9B4F-F843CCAC5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smooth val="0"/>
        <c:axId val="2123483887"/>
        <c:axId val="2123480975"/>
      </c:lineChart>
      <c:catAx>
        <c:axId val="212348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480975"/>
        <c:crosses val="autoZero"/>
        <c:auto val="1"/>
        <c:lblAlgn val="ctr"/>
        <c:lblOffset val="100"/>
        <c:noMultiLvlLbl val="0"/>
      </c:catAx>
      <c:valAx>
        <c:axId val="2123480975"/>
        <c:scaling>
          <c:orientation val="minMax"/>
          <c:max val="20"/>
          <c:min val="12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212348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88174462921846E-2"/>
          <c:y val="2.727216468561168E-2"/>
          <c:w val="0.98397093413632453"/>
          <c:h val="0.918233091697138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292672"/>
        <c:axId val="2077384944"/>
      </c:barChart>
      <c:catAx>
        <c:axId val="942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384944"/>
        <c:crosses val="autoZero"/>
        <c:auto val="1"/>
        <c:lblAlgn val="ctr"/>
        <c:lblOffset val="100"/>
        <c:noMultiLvlLbl val="0"/>
      </c:catAx>
      <c:valAx>
        <c:axId val="20773849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29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'[2016os prezihez adatok.xlsx]Korfa'!$A$2:$A$52</c:f>
              <c:strCach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49</c:v>
                </c:pt>
                <c:pt idx="48">
                  <c:v>50</c:v>
                </c:pt>
                <c:pt idx="49">
                  <c:v>53</c:v>
                </c:pt>
                <c:pt idx="50">
                  <c:v>67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'[2016os prezihez adatok.xlsx]Korfa'!$A$2:$A$52</c:f>
              <c:strCach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49</c:v>
                </c:pt>
                <c:pt idx="48">
                  <c:v>50</c:v>
                </c:pt>
                <c:pt idx="49">
                  <c:v>53</c:v>
                </c:pt>
                <c:pt idx="50">
                  <c:v>67</c:v>
                </c:pt>
              </c:strCache>
            </c:strRef>
          </c:cat>
          <c:val>
            <c:numRef>
              <c:f>'[2016os prezihez adatok.xlsx]Korfa'!$B$2:$B$52</c:f>
              <c:numCache>
                <c:formatCode>0.00</c:formatCode>
                <c:ptCount val="51"/>
                <c:pt idx="0">
                  <c:v>9</c:v>
                </c:pt>
                <c:pt idx="1">
                  <c:v>8</c:v>
                </c:pt>
                <c:pt idx="2">
                  <c:v>17</c:v>
                </c:pt>
                <c:pt idx="3">
                  <c:v>14</c:v>
                </c:pt>
                <c:pt idx="4">
                  <c:v>20</c:v>
                </c:pt>
                <c:pt idx="5">
                  <c:v>18</c:v>
                </c:pt>
                <c:pt idx="6">
                  <c:v>8</c:v>
                </c:pt>
                <c:pt idx="7">
                  <c:v>8</c:v>
                </c:pt>
                <c:pt idx="8">
                  <c:v>25</c:v>
                </c:pt>
                <c:pt idx="9">
                  <c:v>10</c:v>
                </c:pt>
                <c:pt idx="10">
                  <c:v>12</c:v>
                </c:pt>
                <c:pt idx="11">
                  <c:v>21</c:v>
                </c:pt>
                <c:pt idx="12">
                  <c:v>20</c:v>
                </c:pt>
                <c:pt idx="13">
                  <c:v>14</c:v>
                </c:pt>
                <c:pt idx="14">
                  <c:v>15</c:v>
                </c:pt>
                <c:pt idx="15">
                  <c:v>23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13</c:v>
                </c:pt>
                <c:pt idx="20">
                  <c:v>14</c:v>
                </c:pt>
                <c:pt idx="21">
                  <c:v>15</c:v>
                </c:pt>
                <c:pt idx="22">
                  <c:v>19</c:v>
                </c:pt>
                <c:pt idx="23">
                  <c:v>15</c:v>
                </c:pt>
                <c:pt idx="24">
                  <c:v>16</c:v>
                </c:pt>
                <c:pt idx="25">
                  <c:v>12</c:v>
                </c:pt>
                <c:pt idx="26">
                  <c:v>10</c:v>
                </c:pt>
                <c:pt idx="27">
                  <c:v>13</c:v>
                </c:pt>
                <c:pt idx="28">
                  <c:v>10</c:v>
                </c:pt>
                <c:pt idx="29">
                  <c:v>13</c:v>
                </c:pt>
                <c:pt idx="30">
                  <c:v>7</c:v>
                </c:pt>
                <c:pt idx="31">
                  <c:v>5</c:v>
                </c:pt>
                <c:pt idx="32">
                  <c:v>9</c:v>
                </c:pt>
                <c:pt idx="33">
                  <c:v>6</c:v>
                </c:pt>
                <c:pt idx="34">
                  <c:v>10</c:v>
                </c:pt>
                <c:pt idx="35">
                  <c:v>2</c:v>
                </c:pt>
                <c:pt idx="36">
                  <c:v>6</c:v>
                </c:pt>
                <c:pt idx="37">
                  <c:v>4</c:v>
                </c:pt>
                <c:pt idx="38">
                  <c:v>3</c:v>
                </c:pt>
                <c:pt idx="39">
                  <c:v>7</c:v>
                </c:pt>
                <c:pt idx="40">
                  <c:v>4</c:v>
                </c:pt>
                <c:pt idx="41">
                  <c:v>3</c:v>
                </c:pt>
                <c:pt idx="42">
                  <c:v>2</c:v>
                </c:pt>
                <c:pt idx="43">
                  <c:v>3</c:v>
                </c:pt>
                <c:pt idx="44">
                  <c:v>1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1</c:v>
                </c:pt>
                <c:pt idx="5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67-4296-B3CE-E30E442C6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292672"/>
        <c:axId val="2077384944"/>
      </c:barChart>
      <c:catAx>
        <c:axId val="942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384944"/>
        <c:crosses val="autoZero"/>
        <c:auto val="1"/>
        <c:lblAlgn val="ctr"/>
        <c:lblOffset val="100"/>
        <c:noMultiLvlLbl val="0"/>
      </c:catAx>
      <c:valAx>
        <c:axId val="20773849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9429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'[2016os prezihez adatok.xlsx]Felnőtt ellátásba átlépők'!$A$1</c:f>
              <c:strCache>
                <c:ptCount val="1"/>
                <c:pt idx="0">
                  <c:v>Ev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'[2016os prezihez adatok.xlsx]Felnőtt ellátásba átlépők'!$A$2:$A$7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'[2016os prezihez adatok.xlsx]Felnőtt ellátásba átlépők'!$B$2:$B$7</c:f>
              <c:numCache>
                <c:formatCode>General</c:formatCode>
                <c:ptCount val="6"/>
                <c:pt idx="0">
                  <c:v>18</c:v>
                </c:pt>
                <c:pt idx="1">
                  <c:v>18</c:v>
                </c:pt>
                <c:pt idx="2">
                  <c:v>18</c:v>
                </c:pt>
                <c:pt idx="3">
                  <c:v>23</c:v>
                </c:pt>
                <c:pt idx="4">
                  <c:v>15</c:v>
                </c:pt>
                <c:pt idx="5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EE-482E-AD4A-A412C77AE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8052799"/>
        <c:axId val="2123480143"/>
      </c:lineChart>
      <c:catAx>
        <c:axId val="212805279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480143"/>
        <c:crosses val="autoZero"/>
        <c:auto val="1"/>
        <c:lblAlgn val="ctr"/>
        <c:lblOffset val="100"/>
        <c:noMultiLvlLbl val="0"/>
      </c:catAx>
      <c:valAx>
        <c:axId val="2123480143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052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'[2016os prezihez adatok.xlsx]Kezelo kozpontok'!$D$1</c:f>
              <c:strCache>
                <c:ptCount val="1"/>
                <c:pt idx="0">
                  <c:v>Egy helyen kezelt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'[2016os prezihez adatok.xlsx]Kezelo kozpontok'!$A$23:$A$45</c:f>
              <c:strCache>
                <c:ptCount val="23"/>
                <c:pt idx="0">
                  <c:v>Ajka</c:v>
                </c:pt>
                <c:pt idx="1">
                  <c:v>BP - Betesdha</c:v>
                </c:pt>
                <c:pt idx="2">
                  <c:v>BP - Heim Pál</c:v>
                </c:pt>
                <c:pt idx="3">
                  <c:v>BP - Korányi</c:v>
                </c:pt>
                <c:pt idx="4">
                  <c:v>BP - SOTE 1. GYK</c:v>
                </c:pt>
                <c:pt idx="5">
                  <c:v>BP - SOTE Tüdőklinika</c:v>
                </c:pt>
                <c:pt idx="6">
                  <c:v>Debrecen - AOK</c:v>
                </c:pt>
                <c:pt idx="7">
                  <c:v>Debrecen - Kenézy</c:v>
                </c:pt>
                <c:pt idx="8">
                  <c:v>Debrecen - OEC</c:v>
                </c:pt>
                <c:pt idx="9">
                  <c:v>Deszk</c:v>
                </c:pt>
                <c:pt idx="10">
                  <c:v>Győr</c:v>
                </c:pt>
                <c:pt idx="11">
                  <c:v>Győr - PULM.O</c:v>
                </c:pt>
                <c:pt idx="12">
                  <c:v>Miskolc</c:v>
                </c:pt>
                <c:pt idx="13">
                  <c:v>Miskolc - MISEK</c:v>
                </c:pt>
                <c:pt idx="14">
                  <c:v>Mosdós</c:v>
                </c:pt>
                <c:pt idx="15">
                  <c:v>Nyíregyháza</c:v>
                </c:pt>
                <c:pt idx="16">
                  <c:v>Pécs PTE</c:v>
                </c:pt>
                <c:pt idx="17">
                  <c:v>Szeged </c:v>
                </c:pt>
                <c:pt idx="18">
                  <c:v>Szeged - Gy.Klinika</c:v>
                </c:pt>
                <c:pt idx="19">
                  <c:v>Szombathely</c:v>
                </c:pt>
                <c:pt idx="20">
                  <c:v>Törökbálint</c:v>
                </c:pt>
                <c:pt idx="21">
                  <c:v>Veszprém</c:v>
                </c:pt>
                <c:pt idx="22">
                  <c:v>Zalaegerszeg</c:v>
                </c:pt>
              </c:strCache>
            </c:strRef>
          </c:cat>
          <c:val>
            <c:numRef>
              <c:f>'[2016os prezihez adatok.xlsx]Kezelo kozpontok'!$D$23:$D$45</c:f>
              <c:numCache>
                <c:formatCode>General</c:formatCode>
                <c:ptCount val="23"/>
                <c:pt idx="0">
                  <c:v>9</c:v>
                </c:pt>
                <c:pt idx="1">
                  <c:v>0</c:v>
                </c:pt>
                <c:pt idx="2">
                  <c:v>68</c:v>
                </c:pt>
                <c:pt idx="3">
                  <c:v>92</c:v>
                </c:pt>
                <c:pt idx="4">
                  <c:v>14</c:v>
                </c:pt>
                <c:pt idx="5">
                  <c:v>37</c:v>
                </c:pt>
                <c:pt idx="6">
                  <c:v>21</c:v>
                </c:pt>
                <c:pt idx="7">
                  <c:v>10</c:v>
                </c:pt>
                <c:pt idx="8">
                  <c:v>16</c:v>
                </c:pt>
                <c:pt idx="9">
                  <c:v>2</c:v>
                </c:pt>
                <c:pt idx="10">
                  <c:v>12</c:v>
                </c:pt>
                <c:pt idx="11">
                  <c:v>4</c:v>
                </c:pt>
                <c:pt idx="12">
                  <c:v>52</c:v>
                </c:pt>
                <c:pt idx="13">
                  <c:v>0</c:v>
                </c:pt>
                <c:pt idx="14">
                  <c:v>0</c:v>
                </c:pt>
                <c:pt idx="15">
                  <c:v>21</c:v>
                </c:pt>
                <c:pt idx="16">
                  <c:v>13</c:v>
                </c:pt>
                <c:pt idx="17">
                  <c:v>19</c:v>
                </c:pt>
                <c:pt idx="18">
                  <c:v>1</c:v>
                </c:pt>
                <c:pt idx="19">
                  <c:v>15</c:v>
                </c:pt>
                <c:pt idx="20">
                  <c:v>26</c:v>
                </c:pt>
                <c:pt idx="21">
                  <c:v>0</c:v>
                </c:pt>
                <c:pt idx="2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21-4952-A549-90B3A2452793}"/>
            </c:ext>
          </c:extLst>
        </c:ser>
        <c:ser>
          <c:idx val="1"/>
          <c:order val="1"/>
          <c:tx>
            <c:strRef>
              <c:f>'[2016os prezihez adatok.xlsx]Kezelo kozpontok'!$C$1</c:f>
              <c:strCache>
                <c:ptCount val="1"/>
                <c:pt idx="0">
                  <c:v>Tobb helyen kezelt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'[2016os prezihez adatok.xlsx]Kezelo kozpontok'!$A$23:$A$45</c:f>
              <c:strCache>
                <c:ptCount val="23"/>
                <c:pt idx="0">
                  <c:v>Ajka</c:v>
                </c:pt>
                <c:pt idx="1">
                  <c:v>BP - Betesdha</c:v>
                </c:pt>
                <c:pt idx="2">
                  <c:v>BP - Heim Pál</c:v>
                </c:pt>
                <c:pt idx="3">
                  <c:v>BP - Korányi</c:v>
                </c:pt>
                <c:pt idx="4">
                  <c:v>BP - SOTE 1. GYK</c:v>
                </c:pt>
                <c:pt idx="5">
                  <c:v>BP - SOTE Tüdőklinika</c:v>
                </c:pt>
                <c:pt idx="6">
                  <c:v>Debrecen - AOK</c:v>
                </c:pt>
                <c:pt idx="7">
                  <c:v>Debrecen - Kenézy</c:v>
                </c:pt>
                <c:pt idx="8">
                  <c:v>Debrecen - OEC</c:v>
                </c:pt>
                <c:pt idx="9">
                  <c:v>Deszk</c:v>
                </c:pt>
                <c:pt idx="10">
                  <c:v>Győr</c:v>
                </c:pt>
                <c:pt idx="11">
                  <c:v>Győr - PULM.O</c:v>
                </c:pt>
                <c:pt idx="12">
                  <c:v>Miskolc</c:v>
                </c:pt>
                <c:pt idx="13">
                  <c:v>Miskolc - MISEK</c:v>
                </c:pt>
                <c:pt idx="14">
                  <c:v>Mosdós</c:v>
                </c:pt>
                <c:pt idx="15">
                  <c:v>Nyíregyháza</c:v>
                </c:pt>
                <c:pt idx="16">
                  <c:v>Pécs PTE</c:v>
                </c:pt>
                <c:pt idx="17">
                  <c:v>Szeged </c:v>
                </c:pt>
                <c:pt idx="18">
                  <c:v>Szeged - Gy.Klinika</c:v>
                </c:pt>
                <c:pt idx="19">
                  <c:v>Szombathely</c:v>
                </c:pt>
                <c:pt idx="20">
                  <c:v>Törökbálint</c:v>
                </c:pt>
                <c:pt idx="21">
                  <c:v>Veszprém</c:v>
                </c:pt>
                <c:pt idx="22">
                  <c:v>Zalaegerszeg</c:v>
                </c:pt>
              </c:strCache>
            </c:strRef>
          </c:cat>
          <c:val>
            <c:numRef>
              <c:f>'[2016os prezihez adatok.xlsx]Kezelo kozpontok'!$C$23:$C$45</c:f>
              <c:numCache>
                <c:formatCode>General</c:formatCode>
                <c:ptCount val="23"/>
                <c:pt idx="0">
                  <c:v>4</c:v>
                </c:pt>
                <c:pt idx="1">
                  <c:v>1</c:v>
                </c:pt>
                <c:pt idx="2">
                  <c:v>28</c:v>
                </c:pt>
                <c:pt idx="3">
                  <c:v>31</c:v>
                </c:pt>
                <c:pt idx="4">
                  <c:v>9</c:v>
                </c:pt>
                <c:pt idx="5">
                  <c:v>8</c:v>
                </c:pt>
                <c:pt idx="6">
                  <c:v>5</c:v>
                </c:pt>
                <c:pt idx="7">
                  <c:v>10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11</c:v>
                </c:pt>
                <c:pt idx="13">
                  <c:v>5</c:v>
                </c:pt>
                <c:pt idx="14">
                  <c:v>11</c:v>
                </c:pt>
                <c:pt idx="15">
                  <c:v>2</c:v>
                </c:pt>
                <c:pt idx="16">
                  <c:v>5</c:v>
                </c:pt>
                <c:pt idx="17">
                  <c:v>3</c:v>
                </c:pt>
                <c:pt idx="18">
                  <c:v>0</c:v>
                </c:pt>
                <c:pt idx="19">
                  <c:v>3</c:v>
                </c:pt>
                <c:pt idx="20">
                  <c:v>27</c:v>
                </c:pt>
                <c:pt idx="21">
                  <c:v>4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21-4952-A549-90B3A2452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1979759"/>
        <c:axId val="111977679"/>
      </c:barChart>
      <c:catAx>
        <c:axId val="11197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77679"/>
        <c:crosses val="autoZero"/>
        <c:auto val="1"/>
        <c:lblAlgn val="ctr"/>
        <c:lblOffset val="100"/>
        <c:noMultiLvlLbl val="0"/>
      </c:catAx>
      <c:valAx>
        <c:axId val="111977679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97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'[2016os prezihez adatok.xlsx]FEV1'!$B$1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'[2016os prezihez adatok.xlsx]FEV1'!$A$2:$A$9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'[2016os prezihez adatok.xlsx]FEV1'!$B$2:$B$9</c:f>
              <c:numCache>
                <c:formatCode>0.00</c:formatCode>
                <c:ptCount val="8"/>
                <c:pt idx="0">
                  <c:v>99.36</c:v>
                </c:pt>
                <c:pt idx="1">
                  <c:v>92.38</c:v>
                </c:pt>
                <c:pt idx="2">
                  <c:v>95.15</c:v>
                </c:pt>
                <c:pt idx="3">
                  <c:v>66.62</c:v>
                </c:pt>
                <c:pt idx="4">
                  <c:v>67.3</c:v>
                </c:pt>
                <c:pt idx="5">
                  <c:v>68.06</c:v>
                </c:pt>
                <c:pt idx="6">
                  <c:v>59.2</c:v>
                </c:pt>
                <c:pt idx="7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4-4FB7-8D39-17050A812A5E}"/>
            </c:ext>
          </c:extLst>
        </c:ser>
        <c:ser>
          <c:idx val="1"/>
          <c:order val="1"/>
          <c:tx>
            <c:strRef>
              <c:f>'[2016os prezihez adatok.xlsx]FEV1'!$C$1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'[2016os prezihez adatok.xlsx]FEV1'!$A$2:$A$9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'[2016os prezihez adatok.xlsx]FEV1'!$C$2:$C$9</c:f>
              <c:numCache>
                <c:formatCode>0.00</c:formatCode>
                <c:ptCount val="8"/>
                <c:pt idx="0">
                  <c:v>88.56</c:v>
                </c:pt>
                <c:pt idx="1">
                  <c:v>95.21</c:v>
                </c:pt>
                <c:pt idx="2">
                  <c:v>91.05</c:v>
                </c:pt>
                <c:pt idx="3">
                  <c:v>66.62</c:v>
                </c:pt>
                <c:pt idx="4">
                  <c:v>54.81</c:v>
                </c:pt>
                <c:pt idx="5">
                  <c:v>57.5</c:v>
                </c:pt>
                <c:pt idx="6">
                  <c:v>37.5</c:v>
                </c:pt>
                <c:pt idx="7">
                  <c:v>56.17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4-4FB7-8D39-17050A812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106095"/>
        <c:axId val="362113167"/>
        <c:axId val="0"/>
      </c:bar3DChart>
      <c:catAx>
        <c:axId val="36210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13167"/>
        <c:crosses val="autoZero"/>
        <c:auto val="1"/>
        <c:lblAlgn val="ctr"/>
        <c:lblOffset val="100"/>
        <c:noMultiLvlLbl val="0"/>
      </c:catAx>
      <c:valAx>
        <c:axId val="36211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060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188918073609908E-2"/>
          <c:y val="2.8043339706819631E-2"/>
          <c:w val="0.93532307471431886"/>
          <c:h val="0.863450615518184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'[2016os prezihez adatok.xlsx]FEV1'!$B$40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'[2016os prezihez adatok.xlsx]FEV1'!$A$41:$A$48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'[2016os prezihez adatok.xlsx]FEV1'!$B$41:$B$48</c:f>
              <c:numCache>
                <c:formatCode>0.00</c:formatCode>
                <c:ptCount val="8"/>
                <c:pt idx="0">
                  <c:v>97.32</c:v>
                </c:pt>
                <c:pt idx="1">
                  <c:v>98.28</c:v>
                </c:pt>
                <c:pt idx="2">
                  <c:v>95.53</c:v>
                </c:pt>
                <c:pt idx="3">
                  <c:v>85.48</c:v>
                </c:pt>
                <c:pt idx="4">
                  <c:v>84.07</c:v>
                </c:pt>
                <c:pt idx="5">
                  <c:v>75.91</c:v>
                </c:pt>
                <c:pt idx="6">
                  <c:v>79.400000000000006</c:v>
                </c:pt>
                <c:pt idx="7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A-45C3-8463-49F8866418B1}"/>
            </c:ext>
          </c:extLst>
        </c:ser>
        <c:ser>
          <c:idx val="1"/>
          <c:order val="1"/>
          <c:tx>
            <c:strRef>
              <c:f>'[2016os prezihez adatok.xlsx]FEV1'!$C$40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'[2016os prezihez adatok.xlsx]FEV1'!$A$41:$A$48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'[2016os prezihez adatok.xlsx]FEV1'!$C$41:$C$48</c:f>
              <c:numCache>
                <c:formatCode>0.00</c:formatCode>
                <c:ptCount val="8"/>
                <c:pt idx="0">
                  <c:v>91.44</c:v>
                </c:pt>
                <c:pt idx="1">
                  <c:v>99.01</c:v>
                </c:pt>
                <c:pt idx="2">
                  <c:v>98.83</c:v>
                </c:pt>
                <c:pt idx="3">
                  <c:v>79.760000000000005</c:v>
                </c:pt>
                <c:pt idx="4">
                  <c:v>67.94</c:v>
                </c:pt>
                <c:pt idx="5">
                  <c:v>77.08</c:v>
                </c:pt>
                <c:pt idx="6">
                  <c:v>63</c:v>
                </c:pt>
                <c:pt idx="7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A-45C3-8463-49F886641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106095"/>
        <c:axId val="362113167"/>
        <c:axId val="0"/>
      </c:bar3DChart>
      <c:catAx>
        <c:axId val="36210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13167"/>
        <c:crosses val="autoZero"/>
        <c:auto val="1"/>
        <c:lblAlgn val="ctr"/>
        <c:lblOffset val="100"/>
        <c:noMultiLvlLbl val="0"/>
      </c:catAx>
      <c:valAx>
        <c:axId val="36211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060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F3A88-539F-4E46-9971-77256B295430}" type="datetimeFigureOut">
              <a:rPr lang="hu-HU" smtClean="0"/>
              <a:t>2017. 12. 02.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1629-0759-4D83-BA52-A0A55644D2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01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25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78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47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099867" y="-200"/>
            <a:ext cx="247200" cy="685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93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092433" y="767333"/>
            <a:ext cx="2386399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6601340" y="767333"/>
            <a:ext cx="2386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9110248" y="767333"/>
            <a:ext cx="2386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88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94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" name="Shape 15"/>
          <p:cNvSpPr/>
          <p:nvPr/>
        </p:nvSpPr>
        <p:spPr>
          <a:xfrm>
            <a:off x="3447303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99999"/>
              </a:buClr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6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6091215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862067" y="2652667"/>
            <a:ext cx="4329200" cy="283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Shape 23"/>
          <p:cNvSpPr/>
          <p:nvPr/>
        </p:nvSpPr>
        <p:spPr>
          <a:xfrm flipH="1">
            <a:off x="59404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840300" y="1354667"/>
            <a:ext cx="4627600" cy="413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1333"/>
              </a:spcAft>
              <a:buClr>
                <a:srgbClr val="F67031"/>
              </a:buClr>
              <a:buSzPct val="100000"/>
              <a:buAutoNum type="arabicPeriod"/>
              <a:defRPr sz="2400"/>
            </a:lvl1pPr>
            <a:lvl2pPr lvl="1" rtl="0">
              <a:spcBef>
                <a:spcPts val="0"/>
              </a:spcBef>
              <a:spcAft>
                <a:spcPts val="1333"/>
              </a:spcAft>
              <a:buAutoNum type="alphaLcPeriod"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1333"/>
              </a:spcAft>
              <a:buAutoNum type="romanLcPeriod"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1333"/>
              </a:spcAft>
              <a:buAutoNum type="arabicPeriod"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1333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1333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1333"/>
              </a:spcAft>
              <a:buClr>
                <a:srgbClr val="999999"/>
              </a:buClr>
              <a:buAutoNum type="arabicPeriod"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1333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1333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62097" y="1354667"/>
            <a:ext cx="4329200" cy="129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30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5400000" flipH="1">
            <a:off x="6025267" y="-4481167"/>
            <a:ext cx="150800" cy="122016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9500" y="1695033"/>
            <a:ext cx="12201600" cy="51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463033" y="2272800"/>
            <a:ext cx="7266000" cy="36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/>
          <p:nvPr/>
        </p:nvSpPr>
        <p:spPr>
          <a:xfrm>
            <a:off x="4791200" y="30363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925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486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120833" y="2672416"/>
            <a:ext cx="7461600" cy="340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00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5" name="Shape 55"/>
          <p:cNvSpPr/>
          <p:nvPr/>
        </p:nvSpPr>
        <p:spPr>
          <a:xfrm>
            <a:off x="3447303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181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2600" y="2672433"/>
            <a:ext cx="2728400" cy="340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41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1" name="Shape 61"/>
          <p:cNvSpPr/>
          <p:nvPr/>
        </p:nvSpPr>
        <p:spPr>
          <a:xfrm>
            <a:off x="6099869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1900" y="767333"/>
            <a:ext cx="4689600" cy="129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1900" y="2131467"/>
            <a:ext cx="4689600" cy="394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9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082933" y="767333"/>
            <a:ext cx="3639999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67"/>
            </a:lvl1pPr>
            <a:lvl2pPr lvl="1">
              <a:spcBef>
                <a:spcPts val="0"/>
              </a:spcBef>
              <a:buSzPct val="100000"/>
              <a:defRPr sz="1467"/>
            </a:lvl2pPr>
            <a:lvl3pPr lvl="2">
              <a:spcBef>
                <a:spcPts val="0"/>
              </a:spcBef>
              <a:buSzPct val="100000"/>
              <a:defRPr sz="1467"/>
            </a:lvl3pPr>
            <a:lvl4pPr lvl="3">
              <a:spcBef>
                <a:spcPts val="0"/>
              </a:spcBef>
              <a:buSzPct val="100000"/>
              <a:defRPr sz="1467"/>
            </a:lvl4pPr>
            <a:lvl5pPr lvl="4">
              <a:spcBef>
                <a:spcPts val="0"/>
              </a:spcBef>
              <a:buSzPct val="100000"/>
              <a:defRPr sz="1467"/>
            </a:lvl5pPr>
            <a:lvl6pPr lvl="5">
              <a:spcBef>
                <a:spcPts val="0"/>
              </a:spcBef>
              <a:buSzPct val="100000"/>
              <a:defRPr sz="1467"/>
            </a:lvl6pPr>
            <a:lvl7pPr lvl="6">
              <a:spcBef>
                <a:spcPts val="0"/>
              </a:spcBef>
              <a:buSzPct val="100000"/>
              <a:defRPr sz="1467"/>
            </a:lvl7pPr>
            <a:lvl8pPr lvl="7">
              <a:spcBef>
                <a:spcPts val="0"/>
              </a:spcBef>
              <a:buSzPct val="100000"/>
              <a:defRPr sz="1467"/>
            </a:lvl8pPr>
            <a:lvl9pPr lvl="8">
              <a:spcBef>
                <a:spcPts val="0"/>
              </a:spcBef>
              <a:buSzPct val="100000"/>
              <a:defRPr sz="1467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7942267" y="767333"/>
            <a:ext cx="36400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67"/>
            </a:lvl1pPr>
            <a:lvl2pPr lvl="1">
              <a:spcBef>
                <a:spcPts val="0"/>
              </a:spcBef>
              <a:buSzPct val="100000"/>
              <a:defRPr sz="1467"/>
            </a:lvl2pPr>
            <a:lvl3pPr lvl="2">
              <a:spcBef>
                <a:spcPts val="0"/>
              </a:spcBef>
              <a:buSzPct val="100000"/>
              <a:defRPr sz="1467"/>
            </a:lvl3pPr>
            <a:lvl4pPr lvl="3">
              <a:spcBef>
                <a:spcPts val="0"/>
              </a:spcBef>
              <a:buSzPct val="100000"/>
              <a:defRPr sz="1467"/>
            </a:lvl4pPr>
            <a:lvl5pPr lvl="4">
              <a:spcBef>
                <a:spcPts val="0"/>
              </a:spcBef>
              <a:buSzPct val="100000"/>
              <a:defRPr sz="1467"/>
            </a:lvl5pPr>
            <a:lvl6pPr lvl="5">
              <a:spcBef>
                <a:spcPts val="0"/>
              </a:spcBef>
              <a:buSzPct val="100000"/>
              <a:defRPr sz="1467"/>
            </a:lvl6pPr>
            <a:lvl7pPr lvl="6">
              <a:spcBef>
                <a:spcPts val="0"/>
              </a:spcBef>
              <a:buSzPct val="100000"/>
              <a:defRPr sz="1467"/>
            </a:lvl7pPr>
            <a:lvl8pPr lvl="7">
              <a:spcBef>
                <a:spcPts val="0"/>
              </a:spcBef>
              <a:buSzPct val="100000"/>
              <a:defRPr sz="1467"/>
            </a:lvl8pPr>
            <a:lvl9pPr lvl="8">
              <a:spcBef>
                <a:spcPts val="0"/>
              </a:spcBef>
              <a:buSzPct val="100000"/>
              <a:defRPr sz="1467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947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33" smtClean="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333">
              <a:solidFill>
                <a:srgbClr val="CCCCC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0867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00518" y="3534033"/>
            <a:ext cx="5264823" cy="210064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400" dirty="0" smtClean="0"/>
              <a:t>MAGYAR CF REGISZTER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201</a:t>
            </a:r>
            <a:r>
              <a:rPr lang="hu-HU" dirty="0" smtClean="0"/>
              <a:t>6</a:t>
            </a:r>
            <a:r>
              <a:rPr lang="en" dirty="0" smtClean="0"/>
              <a:t/>
            </a:r>
            <a:br>
              <a:rPr lang="en" dirty="0" smtClean="0"/>
            </a:br>
            <a:endParaRPr lang="en" dirty="0"/>
          </a:p>
        </p:txBody>
      </p:sp>
      <p:grpSp>
        <p:nvGrpSpPr>
          <p:cNvPr id="92" name="Shape 92"/>
          <p:cNvGrpSpPr/>
          <p:nvPr/>
        </p:nvGrpSpPr>
        <p:grpSpPr>
          <a:xfrm>
            <a:off x="763668" y="2532352"/>
            <a:ext cx="732349" cy="650643"/>
            <a:chOff x="5292575" y="3681900"/>
            <a:chExt cx="420150" cy="373275"/>
          </a:xfrm>
        </p:grpSpPr>
        <p:sp>
          <p:nvSpPr>
            <p:cNvPr id="93" name="Shape 9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Shape 91"/>
          <p:cNvSpPr txBox="1">
            <a:spLocks/>
          </p:cNvSpPr>
          <p:nvPr/>
        </p:nvSpPr>
        <p:spPr>
          <a:xfrm>
            <a:off x="600517" y="5985719"/>
            <a:ext cx="4737602" cy="53957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defRPr sz="4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" sz="1000" kern="0" dirty="0" smtClean="0"/>
              <a:t>Marsal G</a:t>
            </a:r>
            <a:r>
              <a:rPr lang="hu-HU" sz="1000" kern="0" dirty="0" err="1" smtClean="0"/>
              <a:t>éza</a:t>
            </a:r>
            <a:endParaRPr lang="hu-HU" sz="1000" kern="0" dirty="0" smtClean="0"/>
          </a:p>
          <a:p>
            <a:r>
              <a:rPr lang="hu-HU" sz="1000" kern="0" dirty="0" smtClean="0"/>
              <a:t>Hornyák-Kovács Attila</a:t>
            </a:r>
            <a:r>
              <a:rPr lang="en" kern="0" dirty="0" smtClean="0"/>
              <a:t/>
            </a:r>
            <a:br>
              <a:rPr lang="en" kern="0" dirty="0" smtClean="0"/>
            </a:br>
            <a:endParaRPr lang="en" kern="0" dirty="0"/>
          </a:p>
        </p:txBody>
      </p:sp>
    </p:spTree>
    <p:extLst>
      <p:ext uri="{BB962C8B-B14F-4D97-AF65-F5344CB8AC3E}">
        <p14:creationId xmlns:p14="http://schemas.microsoft.com/office/powerpoint/2010/main" val="23574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Felnőtt ellátásba várhatóan átlépő betegek száma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en-US" sz="1400" i="1" dirty="0" err="1" smtClean="0"/>
              <a:t>Nagykor</a:t>
            </a:r>
            <a:r>
              <a:rPr lang="hu-HU" sz="1400" i="1" dirty="0" smtClean="0"/>
              <a:t>úvá váló betegek 2</a:t>
            </a:r>
            <a:r>
              <a:rPr lang="en-US" sz="1400" i="1" dirty="0" smtClean="0"/>
              <a:t>01</a:t>
            </a:r>
            <a:r>
              <a:rPr lang="hu-HU" sz="1400" i="1" dirty="0" smtClean="0"/>
              <a:t>6</a:t>
            </a:r>
            <a:r>
              <a:rPr lang="en-US" sz="1400" i="1" dirty="0" smtClean="0"/>
              <a:t>-ban</a:t>
            </a:r>
            <a:endParaRPr lang="en-US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287354"/>
              </p:ext>
            </p:extLst>
          </p:nvPr>
        </p:nvGraphicFramePr>
        <p:xfrm>
          <a:off x="3464912" y="0"/>
          <a:ext cx="872708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2381"/>
              </p:ext>
            </p:extLst>
          </p:nvPr>
        </p:nvGraphicFramePr>
        <p:xfrm>
          <a:off x="326570" y="4521039"/>
          <a:ext cx="2780523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506">
                  <a:extLst>
                    <a:ext uri="{9D8B030D-6E8A-4147-A177-3AD203B41FA5}">
                      <a16:colId xmlns:a16="http://schemas.microsoft.com/office/drawing/2014/main" val="3719194031"/>
                    </a:ext>
                  </a:extLst>
                </a:gridCol>
                <a:gridCol w="1103017">
                  <a:extLst>
                    <a:ext uri="{9D8B030D-6E8A-4147-A177-3AD203B41FA5}">
                      <a16:colId xmlns:a16="http://schemas.microsoft.com/office/drawing/2014/main" val="20977017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Ajka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468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BP - Heim Pál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309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BP - Korányi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7234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BP - SOTE 1. GYK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699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Debrecen - AOK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359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Debrecen - Kenézy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166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Győr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2189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Miskolc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9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Mosdós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277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Nyíregyháza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573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Törökbálint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33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518" y="786335"/>
            <a:ext cx="8607578" cy="533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Betegek létszáma </a:t>
            </a:r>
            <a:r>
              <a:rPr lang="en-US" dirty="0" smtClean="0"/>
              <a:t>ell</a:t>
            </a:r>
            <a:r>
              <a:rPr lang="hu-HU" dirty="0" err="1" smtClean="0"/>
              <a:t>átóhelyeik</a:t>
            </a:r>
            <a:r>
              <a:rPr lang="hu-HU" dirty="0" smtClean="0"/>
              <a:t> szerinti megyei összesítésben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2095" y="1685835"/>
            <a:ext cx="128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HP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OKTPI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SOTE GYK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SOTE </a:t>
            </a:r>
            <a:r>
              <a:rPr lang="hu-HU" sz="1200" b="1" dirty="0" err="1" smtClean="0">
                <a:solidFill>
                  <a:srgbClr val="FF0000"/>
                </a:solidFill>
              </a:rPr>
              <a:t>TüdőK</a:t>
            </a:r>
            <a:r>
              <a:rPr lang="hu-HU" sz="1200" b="1" dirty="0" smtClean="0">
                <a:solidFill>
                  <a:srgbClr val="FF0000"/>
                </a:solidFill>
              </a:rPr>
              <a:t>.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err="1" smtClean="0">
                <a:solidFill>
                  <a:srgbClr val="FF0000"/>
                </a:solidFill>
              </a:rPr>
              <a:t>Beteshda</a:t>
            </a:r>
            <a:endParaRPr lang="hu-HU" sz="12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2095" y="3044699"/>
            <a:ext cx="950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Törökbálint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2166" y="3561534"/>
            <a:ext cx="1208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Ajka, Veszprém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6637" y="487411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Mosdós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9578" y="5612277"/>
            <a:ext cx="482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</a:t>
            </a:r>
            <a:r>
              <a:rPr lang="hu-HU" sz="1200" b="1" dirty="0" smtClean="0">
                <a:solidFill>
                  <a:srgbClr val="FF0000"/>
                </a:solidFill>
              </a:rPr>
              <a:t>écs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7599" y="492028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Szeged</a:t>
            </a:r>
            <a:r>
              <a:rPr lang="hu-HU" sz="1600" b="1" dirty="0" smtClean="0">
                <a:solidFill>
                  <a:schemeClr val="bg1"/>
                </a:solidFill>
              </a:rPr>
              <a:t/>
            </a:r>
            <a:br>
              <a:rPr lang="hu-HU" sz="1600" b="1" dirty="0" smtClean="0">
                <a:solidFill>
                  <a:schemeClr val="bg1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Deszk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5510" y="4441509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Zalaegerszeg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1431" y="3222872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Szombathely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0296" y="256658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Győr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11140" y="1547335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Miskolc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11341" y="1958941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Nyíregyháza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31597" y="2998532"/>
            <a:ext cx="76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>
                <a:solidFill>
                  <a:srgbClr val="FF0000"/>
                </a:solidFill>
              </a:rPr>
              <a:t>Kenézy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</a:p>
          <a:p>
            <a:r>
              <a:rPr lang="hu-HU" sz="1200" b="1" dirty="0" smtClean="0">
                <a:solidFill>
                  <a:srgbClr val="FF0000"/>
                </a:solidFill>
              </a:rPr>
              <a:t>AOK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OEC</a:t>
            </a:r>
            <a:endParaRPr lang="hu-H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86000"/>
            <a:ext cx="3106738" cy="1035050"/>
          </a:xfrm>
        </p:spPr>
        <p:txBody>
          <a:bodyPr/>
          <a:lstStyle/>
          <a:p>
            <a:pPr algn="ctr"/>
            <a:r>
              <a:rPr lang="hu-HU" dirty="0" smtClean="0"/>
              <a:t>Betegek létszáma lakóhelyeik szerint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90" y="5289112"/>
            <a:ext cx="3107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Átlagéletkor: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Nők: </a:t>
            </a:r>
            <a:r>
              <a:rPr lang="hu-HU" b="1" dirty="0" smtClean="0">
                <a:solidFill>
                  <a:schemeClr val="bg1"/>
                </a:solidFill>
              </a:rPr>
              <a:t>16,4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17,8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sp useBgFill="1">
        <p:nvSpPr>
          <p:cNvPr id="8" name="Title 3"/>
          <p:cNvSpPr txBox="1">
            <a:spLocks/>
          </p:cNvSpPr>
          <p:nvPr/>
        </p:nvSpPr>
        <p:spPr>
          <a:xfrm>
            <a:off x="2397967" y="681132"/>
            <a:ext cx="7651102" cy="5971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200" b="1" kern="0" dirty="0" err="1" smtClean="0">
                <a:solidFill>
                  <a:schemeClr val="bg1"/>
                </a:solidFill>
                <a:latin typeface="Nunito Sans"/>
              </a:rPr>
              <a:t>Betegek</a:t>
            </a:r>
            <a:r>
              <a:rPr lang="en-US" sz="3200" b="1" kern="0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unito Sans"/>
              </a:rPr>
              <a:t>sz</a:t>
            </a:r>
            <a:r>
              <a:rPr lang="hu-HU" sz="3200" b="1" kern="0" dirty="0" err="1" smtClean="0">
                <a:solidFill>
                  <a:schemeClr val="bg1"/>
                </a:solidFill>
                <a:latin typeface="Nunito Sans"/>
              </a:rPr>
              <a:t>áma</a:t>
            </a:r>
            <a:r>
              <a:rPr lang="hu-HU" sz="3200" b="1" kern="0" dirty="0" smtClean="0">
                <a:solidFill>
                  <a:schemeClr val="bg1"/>
                </a:solidFill>
                <a:latin typeface="Nunito Sans"/>
              </a:rPr>
              <a:t> ellátóhelyeik szerint</a:t>
            </a:r>
            <a:r>
              <a:rPr lang="hu-HU" sz="2400" kern="0" dirty="0" smtClean="0">
                <a:solidFill>
                  <a:schemeClr val="bg1"/>
                </a:solidFill>
                <a:latin typeface="Nunito Sans"/>
              </a:rPr>
              <a:t/>
            </a:r>
            <a:br>
              <a:rPr lang="hu-HU" sz="2400" kern="0" dirty="0" smtClean="0">
                <a:solidFill>
                  <a:schemeClr val="bg1"/>
                </a:solidFill>
                <a:latin typeface="Nunito Sans"/>
              </a:rPr>
            </a:br>
            <a:endParaRPr lang="en-US" sz="2400" kern="0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546664"/>
              </p:ext>
            </p:extLst>
          </p:nvPr>
        </p:nvGraphicFramePr>
        <p:xfrm>
          <a:off x="82378" y="1202724"/>
          <a:ext cx="12019006" cy="565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9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5999"/>
            <a:ext cx="3107094" cy="1427585"/>
          </a:xfrm>
        </p:spPr>
        <p:txBody>
          <a:bodyPr/>
          <a:lstStyle/>
          <a:p>
            <a:pPr algn="ctr"/>
            <a:r>
              <a:rPr lang="hu-HU" dirty="0" smtClean="0"/>
              <a:t>FEV1%</a:t>
            </a:r>
            <a:br>
              <a:rPr lang="hu-HU" dirty="0" smtClean="0"/>
            </a:br>
            <a:r>
              <a:rPr lang="hu-HU" dirty="0" smtClean="0"/>
              <a:t>átlagértékek korcsoportok szerint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909" y="5668547"/>
            <a:ext cx="3107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Transzplant</a:t>
            </a:r>
            <a:r>
              <a:rPr lang="hu-HU" dirty="0" smtClean="0">
                <a:solidFill>
                  <a:schemeClr val="bg1"/>
                </a:solidFill>
              </a:rPr>
              <a:t>ált betegek nem szerepelnek az ábrán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134689"/>
              </p:ext>
            </p:extLst>
          </p:nvPr>
        </p:nvGraphicFramePr>
        <p:xfrm>
          <a:off x="3464912" y="535459"/>
          <a:ext cx="8727087" cy="632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5999"/>
            <a:ext cx="3107094" cy="1427585"/>
          </a:xfrm>
        </p:spPr>
        <p:txBody>
          <a:bodyPr/>
          <a:lstStyle/>
          <a:p>
            <a:pPr algn="ctr"/>
            <a:r>
              <a:rPr lang="hu-HU" dirty="0" smtClean="0"/>
              <a:t>FEV1%</a:t>
            </a:r>
            <a:br>
              <a:rPr lang="hu-HU" dirty="0" smtClean="0"/>
            </a:br>
            <a:r>
              <a:rPr lang="hu-HU" dirty="0" smtClean="0"/>
              <a:t>átlagértékek korcsoportok szerint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909" y="5668547"/>
            <a:ext cx="3107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Transzplant</a:t>
            </a:r>
            <a:r>
              <a:rPr lang="hu-HU" dirty="0" smtClean="0">
                <a:solidFill>
                  <a:schemeClr val="bg1"/>
                </a:solidFill>
              </a:rPr>
              <a:t>ált betegek nem szerepelnek az ábrán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988" y="1410170"/>
            <a:ext cx="6094953" cy="39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5999"/>
            <a:ext cx="3107094" cy="1996751"/>
          </a:xfrm>
        </p:spPr>
        <p:txBody>
          <a:bodyPr/>
          <a:lstStyle/>
          <a:p>
            <a:pPr algn="ctr"/>
            <a:r>
              <a:rPr lang="hu-HU" dirty="0" smtClean="0"/>
              <a:t>FVC %</a:t>
            </a:r>
            <a:br>
              <a:rPr lang="hu-HU" dirty="0" smtClean="0"/>
            </a:br>
            <a:r>
              <a:rPr lang="hu-HU" dirty="0" smtClean="0"/>
              <a:t>átlagértékek korcsoportok szerint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909" y="5668547"/>
            <a:ext cx="3107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Transzplant</a:t>
            </a:r>
            <a:r>
              <a:rPr lang="hu-HU" dirty="0" smtClean="0">
                <a:solidFill>
                  <a:schemeClr val="bg1"/>
                </a:solidFill>
              </a:rPr>
              <a:t>ált betegek nem szerepelnek az ábrán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188039"/>
              </p:ext>
            </p:extLst>
          </p:nvPr>
        </p:nvGraphicFramePr>
        <p:xfrm>
          <a:off x="3464913" y="634314"/>
          <a:ext cx="8669422" cy="611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29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Genetika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086187"/>
              </p:ext>
            </p:extLst>
          </p:nvPr>
        </p:nvGraphicFramePr>
        <p:xfrm>
          <a:off x="3630440" y="700216"/>
          <a:ext cx="8446883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27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Genetika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dF508 </a:t>
            </a:r>
            <a:r>
              <a:rPr lang="hu-HU" dirty="0" smtClean="0"/>
              <a:t>homo</a:t>
            </a:r>
            <a:r>
              <a:rPr lang="en-US" dirty="0" err="1" smtClean="0"/>
              <a:t>zygota</a:t>
            </a:r>
            <a:r>
              <a:rPr lang="en-US" dirty="0" smtClean="0"/>
              <a:t> </a:t>
            </a:r>
            <a:r>
              <a:rPr lang="hu-HU" dirty="0" smtClean="0"/>
              <a:t>földrajzi előfordulása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12" y="914400"/>
            <a:ext cx="8664281" cy="53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Genetika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dF508 </a:t>
            </a:r>
            <a:r>
              <a:rPr lang="hu-HU" dirty="0"/>
              <a:t>homo</a:t>
            </a:r>
            <a:r>
              <a:rPr lang="en-US" dirty="0" err="1"/>
              <a:t>zygota</a:t>
            </a:r>
            <a:r>
              <a:rPr lang="en-US" dirty="0"/>
              <a:t> </a:t>
            </a:r>
            <a:r>
              <a:rPr lang="en-US" dirty="0" err="1"/>
              <a:t>megoszl</a:t>
            </a:r>
            <a:r>
              <a:rPr lang="hu-HU" dirty="0" err="1" smtClean="0"/>
              <a:t>ása</a:t>
            </a:r>
            <a:r>
              <a:rPr lang="hu-HU" dirty="0" smtClean="0"/>
              <a:t> korcsoportok szerint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095873"/>
              </p:ext>
            </p:extLst>
          </p:nvPr>
        </p:nvGraphicFramePr>
        <p:xfrm>
          <a:off x="3319850" y="0"/>
          <a:ext cx="902867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44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2170670"/>
          </a:xfrm>
        </p:spPr>
        <p:txBody>
          <a:bodyPr/>
          <a:lstStyle/>
          <a:p>
            <a:pPr algn="ctr"/>
            <a:r>
              <a:rPr lang="hu-HU" dirty="0" smtClean="0"/>
              <a:t>Genetika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dF508 </a:t>
            </a:r>
            <a:r>
              <a:rPr lang="hu-HU" dirty="0" smtClean="0"/>
              <a:t>homo</a:t>
            </a:r>
            <a:r>
              <a:rPr lang="en-US" dirty="0" err="1" smtClean="0"/>
              <a:t>zygota</a:t>
            </a:r>
            <a:r>
              <a:rPr lang="en-US" dirty="0" smtClean="0"/>
              <a:t> </a:t>
            </a:r>
            <a:r>
              <a:rPr lang="hu-HU" dirty="0" smtClean="0"/>
              <a:t>földrajzi előfordulása</a:t>
            </a:r>
            <a:r>
              <a:rPr lang="en-US" dirty="0" smtClean="0"/>
              <a:t> </a:t>
            </a:r>
            <a:r>
              <a:rPr lang="en-US" dirty="0" err="1" smtClean="0"/>
              <a:t>Eur</a:t>
            </a:r>
            <a:r>
              <a:rPr lang="hu-HU" dirty="0" err="1" smtClean="0"/>
              <a:t>ópában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449" y="72424"/>
            <a:ext cx="8746774" cy="67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18188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ctr"/>
            <a:r>
              <a:rPr lang="en-US" dirty="0" smtClean="0">
                <a:latin typeface="Myriad Pro" pitchFamily="34" charset="0"/>
              </a:rPr>
              <a:t>Magyar </a:t>
            </a:r>
            <a:br>
              <a:rPr lang="en-US" dirty="0" smtClean="0">
                <a:latin typeface="Myriad Pro" pitchFamily="34" charset="0"/>
              </a:rPr>
            </a:br>
            <a:r>
              <a:rPr lang="en-US" dirty="0" err="1" smtClean="0">
                <a:latin typeface="Myriad Pro" pitchFamily="34" charset="0"/>
              </a:rPr>
              <a:t>Cisztás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Fibrózis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regiszter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2600" y="2919614"/>
            <a:ext cx="2728400" cy="258544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171450" indent="-171450">
              <a:buFontTx/>
              <a:buChar char="-"/>
            </a:pPr>
            <a:r>
              <a:rPr lang="en-US" sz="1200" dirty="0" err="1" smtClean="0">
                <a:latin typeface="Myriad Pro" pitchFamily="34" charset="0"/>
              </a:rPr>
              <a:t>Egészségügyi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Tudományos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Tanács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által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jóváhagyott</a:t>
            </a:r>
            <a:r>
              <a:rPr lang="en-US" sz="1200" dirty="0" smtClean="0">
                <a:latin typeface="Myriad Pro" pitchFamily="34" charset="0"/>
              </a:rPr>
              <a:t>, be </a:t>
            </a:r>
            <a:r>
              <a:rPr lang="en-US" sz="1200" dirty="0" err="1" smtClean="0">
                <a:latin typeface="Myriad Pro" pitchFamily="34" charset="0"/>
              </a:rPr>
              <a:t>nem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avatkozással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járó</a:t>
            </a:r>
            <a:r>
              <a:rPr lang="en-US" sz="1200" dirty="0" smtClean="0">
                <a:latin typeface="Myriad Pro" pitchFamily="34" charset="0"/>
              </a:rPr>
              <a:t>, </a:t>
            </a:r>
            <a:r>
              <a:rPr lang="en-US" sz="1200" dirty="0" err="1" smtClean="0">
                <a:latin typeface="Myriad Pro" pitchFamily="34" charset="0"/>
              </a:rPr>
              <a:t>tudományos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kutatás</a:t>
            </a:r>
            <a:r>
              <a:rPr lang="en-US" sz="1200" dirty="0" smtClean="0">
                <a:latin typeface="Myriad Pro" pitchFamily="34" charset="0"/>
              </a:rPr>
              <a:t> (</a:t>
            </a:r>
            <a:r>
              <a:rPr lang="hu-HU" sz="1200" dirty="0" smtClean="0">
                <a:latin typeface="Myriad Pro" pitchFamily="34" charset="0"/>
              </a:rPr>
              <a:t>2011. május 31)</a:t>
            </a:r>
            <a:endParaRPr lang="en-US" sz="1200" dirty="0">
              <a:latin typeface="Myriad Pro" pitchFamily="34" charset="0"/>
            </a:endParaRPr>
          </a:p>
          <a:p>
            <a:pPr marL="171450" indent="-171450">
              <a:buFontTx/>
              <a:buChar char="-"/>
            </a:pPr>
            <a:endParaRPr lang="en-US" sz="1200" dirty="0" smtClean="0">
              <a:latin typeface="Myriad Pro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Myriad Pro" pitchFamily="34" charset="0"/>
              </a:rPr>
              <a:t>10 </a:t>
            </a:r>
            <a:r>
              <a:rPr lang="hu-HU" sz="1200" dirty="0" smtClean="0">
                <a:latin typeface="Myriad Pro" pitchFamily="34" charset="0"/>
              </a:rPr>
              <a:t>é</a:t>
            </a:r>
            <a:r>
              <a:rPr lang="en-US" sz="1200" dirty="0" err="1" smtClean="0">
                <a:latin typeface="Myriad Pro" pitchFamily="34" charset="0"/>
              </a:rPr>
              <a:t>ve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hu-HU" sz="1200" dirty="0" smtClean="0">
                <a:latin typeface="Myriad Pro" pitchFamily="34" charset="0"/>
              </a:rPr>
              <a:t>folyamatosan fejlesztjük</a:t>
            </a:r>
            <a:endParaRPr lang="en-US" sz="1200" dirty="0" smtClean="0">
              <a:latin typeface="Myriad Pro" pitchFamily="34" charset="0"/>
            </a:endParaRPr>
          </a:p>
          <a:p>
            <a:pPr marL="171450" indent="-171450">
              <a:buFontTx/>
              <a:buChar char="-"/>
            </a:pPr>
            <a:endParaRPr lang="en-US" sz="1200" dirty="0">
              <a:latin typeface="Myriad Pro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Myriad Pro" pitchFamily="34" charset="0"/>
              </a:rPr>
              <a:t>ECFS Patient Registry Project </a:t>
            </a:r>
          </a:p>
          <a:p>
            <a:pPr>
              <a:buNone/>
            </a:pPr>
            <a:endParaRPr lang="en-US" sz="1200" dirty="0" smtClean="0">
              <a:latin typeface="Myriad Pro" pitchFamily="34" charset="0"/>
            </a:endParaRPr>
          </a:p>
          <a:p>
            <a:pPr>
              <a:buNone/>
            </a:pPr>
            <a:endParaRPr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469920" y="386987"/>
            <a:ext cx="5247503" cy="156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800" dirty="0"/>
              <a:t>Dr. </a:t>
            </a:r>
            <a:r>
              <a:rPr lang="hu-HU" sz="1800" dirty="0" err="1"/>
              <a:t>U</a:t>
            </a:r>
            <a:r>
              <a:rPr lang="en-US" sz="1800" dirty="0" err="1" smtClean="0"/>
              <a:t>jhelyi</a:t>
            </a:r>
            <a:r>
              <a:rPr lang="en-US" sz="1800" dirty="0" smtClean="0"/>
              <a:t> </a:t>
            </a:r>
            <a:r>
              <a:rPr lang="en-US" sz="1800" dirty="0"/>
              <a:t>Rita 		</a:t>
            </a:r>
            <a:r>
              <a:rPr lang="hu-HU" sz="1800" dirty="0" smtClean="0"/>
              <a:t>country </a:t>
            </a:r>
            <a:r>
              <a:rPr lang="hu-HU" sz="1800" dirty="0" err="1"/>
              <a:t>representative</a:t>
            </a:r>
            <a:endParaRPr lang="en-US" sz="1800" dirty="0"/>
          </a:p>
          <a:p>
            <a:r>
              <a:rPr lang="en-US" sz="1800" dirty="0"/>
              <a:t>Dr. </a:t>
            </a:r>
            <a:r>
              <a:rPr lang="en-US" sz="1800" dirty="0" err="1"/>
              <a:t>Csiszér</a:t>
            </a:r>
            <a:r>
              <a:rPr lang="en-US" sz="1800" dirty="0"/>
              <a:t> Eszter 	</a:t>
            </a:r>
            <a:r>
              <a:rPr lang="en-US" sz="1800" dirty="0" smtClean="0"/>
              <a:t>sponsor</a:t>
            </a:r>
            <a:r>
              <a:rPr lang="en-US" sz="1800" dirty="0"/>
              <a:t>, coordinator</a:t>
            </a:r>
          </a:p>
          <a:p>
            <a:r>
              <a:rPr lang="en-US" sz="1800" dirty="0" smtClean="0"/>
              <a:t>Hornyák</a:t>
            </a:r>
            <a:r>
              <a:rPr lang="hu-HU" sz="1800" dirty="0" smtClean="0"/>
              <a:t>-Kovács</a:t>
            </a:r>
            <a:r>
              <a:rPr lang="en-US" sz="1800" dirty="0" smtClean="0"/>
              <a:t> </a:t>
            </a:r>
            <a:r>
              <a:rPr lang="en-US" sz="1800" dirty="0"/>
              <a:t>Attila 	</a:t>
            </a:r>
            <a:r>
              <a:rPr lang="hu-HU" sz="1800" dirty="0" err="1" smtClean="0"/>
              <a:t>data</a:t>
            </a:r>
            <a:r>
              <a:rPr lang="hu-HU" sz="1800" dirty="0" smtClean="0"/>
              <a:t> </a:t>
            </a:r>
            <a:r>
              <a:rPr lang="hu-HU" sz="1800" dirty="0" err="1"/>
              <a:t>manager</a:t>
            </a:r>
            <a:r>
              <a:rPr lang="en-US" sz="1800" dirty="0"/>
              <a:t>	</a:t>
            </a:r>
          </a:p>
          <a:p>
            <a:r>
              <a:rPr lang="en-US" sz="1800" dirty="0"/>
              <a:t>Marsal Géza		</a:t>
            </a:r>
            <a:r>
              <a:rPr lang="hu-HU" sz="1800" dirty="0" smtClean="0"/>
              <a:t>country </a:t>
            </a:r>
            <a:r>
              <a:rPr lang="en-US" sz="1800" dirty="0"/>
              <a:t>d</a:t>
            </a:r>
            <a:r>
              <a:rPr lang="hu-HU" sz="1800" dirty="0" err="1"/>
              <a:t>ata</a:t>
            </a:r>
            <a:r>
              <a:rPr lang="hu-HU" sz="1800" dirty="0"/>
              <a:t> </a:t>
            </a:r>
            <a:r>
              <a:rPr lang="hu-HU" sz="1800" dirty="0" err="1"/>
              <a:t>manager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95" y="1244997"/>
            <a:ext cx="3695120" cy="52584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Afbeelding 5" descr="logo(origineel)ECFSP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667" y="4848631"/>
            <a:ext cx="1552111" cy="1580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56292" y="6259515"/>
            <a:ext cx="2234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www.cisztasfibrozis.hu</a:t>
            </a:r>
          </a:p>
        </p:txBody>
      </p:sp>
    </p:spTree>
    <p:extLst>
      <p:ext uri="{BB962C8B-B14F-4D97-AF65-F5344CB8AC3E}">
        <p14:creationId xmlns:p14="http://schemas.microsoft.com/office/powerpoint/2010/main" val="38264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2170670"/>
          </a:xfrm>
        </p:spPr>
        <p:txBody>
          <a:bodyPr/>
          <a:lstStyle/>
          <a:p>
            <a:pPr algn="ctr"/>
            <a:r>
              <a:rPr lang="en-US" dirty="0" smtClean="0"/>
              <a:t>T</a:t>
            </a:r>
            <a:r>
              <a:rPr lang="hu-HU" dirty="0" smtClean="0"/>
              <a:t>üdőtranszplantáltak száma </a:t>
            </a:r>
            <a:br>
              <a:rPr lang="hu-HU" dirty="0" smtClean="0"/>
            </a:br>
            <a:r>
              <a:rPr lang="en-US" dirty="0" err="1" smtClean="0"/>
              <a:t>Eur</a:t>
            </a:r>
            <a:r>
              <a:rPr lang="hu-HU" dirty="0" err="1" smtClean="0"/>
              <a:t>ópában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85" y="369022"/>
            <a:ext cx="8268735" cy="60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9467" y="4118919"/>
            <a:ext cx="2859766" cy="1164014"/>
          </a:xfrm>
        </p:spPr>
        <p:txBody>
          <a:bodyPr/>
          <a:lstStyle/>
          <a:p>
            <a:r>
              <a:rPr lang="hu-HU" sz="3200" dirty="0" smtClean="0"/>
              <a:t>Köszönjük a figyelmet!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384" y="626076"/>
            <a:ext cx="5612616" cy="5635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90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969" y="3330494"/>
            <a:ext cx="2923864" cy="3516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3" y="116960"/>
            <a:ext cx="8412697" cy="6634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50" y="4646645"/>
            <a:ext cx="1082255" cy="15231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81537" y="6113772"/>
            <a:ext cx="2731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  <a:latin typeface="Myriad Pro" pitchFamily="34" charset="0"/>
              </a:rPr>
              <a:t>http://</a:t>
            </a:r>
            <a:r>
              <a:rPr lang="en-US" b="1" dirty="0" smtClean="0">
                <a:solidFill>
                  <a:schemeClr val="bg1"/>
                </a:solidFill>
                <a:effectLst/>
                <a:latin typeface="Myriad Pro" pitchFamily="34" charset="0"/>
              </a:rPr>
              <a:t>www.ecfs.eu/</a:t>
            </a:r>
            <a:endParaRPr lang="en-US" b="1" dirty="0">
              <a:solidFill>
                <a:schemeClr val="bg1"/>
              </a:solidFill>
              <a:effectLst/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3471" y="87159"/>
            <a:ext cx="3221345" cy="1024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3492" y="1173616"/>
            <a:ext cx="2166024" cy="21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346467"/>
            <a:ext cx="3107094" cy="1035698"/>
          </a:xfrm>
        </p:spPr>
        <p:txBody>
          <a:bodyPr/>
          <a:lstStyle/>
          <a:p>
            <a:pPr algn="ctr"/>
            <a:r>
              <a:rPr lang="en-US" dirty="0" err="1" smtClean="0"/>
              <a:t>Nemek</a:t>
            </a:r>
            <a:r>
              <a:rPr lang="en-US" dirty="0" smtClean="0"/>
              <a:t> </a:t>
            </a:r>
            <a:r>
              <a:rPr lang="hu-HU" dirty="0" smtClean="0"/>
              <a:t>és életkorok eloszlása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90" y="4678166"/>
            <a:ext cx="31070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Létszám: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Nők: 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hu-HU" b="1" dirty="0" smtClean="0">
                <a:solidFill>
                  <a:schemeClr val="bg1"/>
                </a:solidFill>
              </a:rPr>
              <a:t>42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286</a:t>
            </a:r>
            <a:endParaRPr lang="hu-HU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Átlagéletkor: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Nők: </a:t>
            </a:r>
            <a:r>
              <a:rPr lang="hu-HU" b="1" dirty="0" smtClean="0">
                <a:solidFill>
                  <a:schemeClr val="bg1"/>
                </a:solidFill>
              </a:rPr>
              <a:t>17,1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18,7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88649" y="6304775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Nunito Sans"/>
              </a:rPr>
              <a:t>Regisztrált betegek száma: </a:t>
            </a:r>
            <a:r>
              <a:rPr lang="hu-HU" dirty="0" smtClean="0">
                <a:latin typeface="Nunito Sans"/>
              </a:rPr>
              <a:t>528</a:t>
            </a:r>
            <a:endParaRPr lang="en-US" dirty="0">
              <a:latin typeface="Nunito San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672476"/>
              </p:ext>
            </p:extLst>
          </p:nvPr>
        </p:nvGraphicFramePr>
        <p:xfrm>
          <a:off x="3539340" y="14676"/>
          <a:ext cx="8652660" cy="629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00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Betegek létszámának alakulása nemek és korcsoportok szerint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290" y="4678166"/>
            <a:ext cx="31070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Létszám: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Nők: 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hu-HU" b="1" dirty="0" smtClean="0">
                <a:solidFill>
                  <a:schemeClr val="bg1"/>
                </a:solidFill>
              </a:rPr>
              <a:t>42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286</a:t>
            </a:r>
            <a:endParaRPr lang="hu-HU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Átlagéletkor: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Nők: </a:t>
            </a:r>
            <a:r>
              <a:rPr lang="hu-HU" b="1" dirty="0" smtClean="0">
                <a:solidFill>
                  <a:schemeClr val="bg1"/>
                </a:solidFill>
              </a:rPr>
              <a:t>17,1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18,7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852585"/>
              </p:ext>
            </p:extLst>
          </p:nvPr>
        </p:nvGraphicFramePr>
        <p:xfrm>
          <a:off x="3464912" y="0"/>
          <a:ext cx="8734425" cy="682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3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Átlagéletkorok alakulása az elmúlt években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16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30004"/>
              </p:ext>
            </p:extLst>
          </p:nvPr>
        </p:nvGraphicFramePr>
        <p:xfrm>
          <a:off x="3464912" y="121002"/>
          <a:ext cx="8578807" cy="648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49290" y="4678166"/>
            <a:ext cx="31070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Létszám: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Nők: 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hu-HU" b="1" dirty="0" smtClean="0">
                <a:solidFill>
                  <a:schemeClr val="bg1"/>
                </a:solidFill>
              </a:rPr>
              <a:t>42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286</a:t>
            </a:r>
            <a:endParaRPr lang="hu-HU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Átlagéletkor: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Nők: </a:t>
            </a:r>
            <a:r>
              <a:rPr lang="hu-HU" b="1" dirty="0" smtClean="0">
                <a:solidFill>
                  <a:schemeClr val="bg1"/>
                </a:solidFill>
              </a:rPr>
              <a:t>17,1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18,7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</p:txBody>
      </p:sp>
    </p:spTree>
    <p:extLst>
      <p:ext uri="{BB962C8B-B14F-4D97-AF65-F5344CB8AC3E}">
        <p14:creationId xmlns:p14="http://schemas.microsoft.com/office/powerpoint/2010/main" val="6870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237597"/>
              </p:ext>
            </p:extLst>
          </p:nvPr>
        </p:nvGraphicFramePr>
        <p:xfrm>
          <a:off x="0" y="1735561"/>
          <a:ext cx="12192000" cy="512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9" name="Title 3"/>
          <p:cNvSpPr txBox="1">
            <a:spLocks/>
          </p:cNvSpPr>
          <p:nvPr/>
        </p:nvSpPr>
        <p:spPr>
          <a:xfrm>
            <a:off x="2397967" y="317241"/>
            <a:ext cx="7651102" cy="9610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200" b="1" kern="0" dirty="0" err="1" smtClean="0">
                <a:solidFill>
                  <a:schemeClr val="bg1"/>
                </a:solidFill>
                <a:latin typeface="Nunito Sans"/>
              </a:rPr>
              <a:t>Korfa</a:t>
            </a:r>
            <a:r>
              <a:rPr lang="hu-HU" sz="3200" b="1" kern="0" dirty="0" smtClean="0">
                <a:solidFill>
                  <a:schemeClr val="bg1"/>
                </a:solidFill>
                <a:latin typeface="Nunito Sans"/>
              </a:rPr>
              <a:t/>
            </a:r>
            <a:br>
              <a:rPr lang="hu-HU" sz="3200" b="1" kern="0" dirty="0" smtClean="0">
                <a:solidFill>
                  <a:schemeClr val="bg1"/>
                </a:solidFill>
                <a:latin typeface="Nunito Sans"/>
              </a:rPr>
            </a:br>
            <a:r>
              <a:rPr lang="hu-HU" sz="2400" kern="0" dirty="0" smtClean="0">
                <a:solidFill>
                  <a:schemeClr val="bg1"/>
                </a:solidFill>
                <a:latin typeface="Nunito Sans"/>
              </a:rPr>
              <a:t/>
            </a:r>
            <a:br>
              <a:rPr lang="hu-HU" sz="2400" kern="0" dirty="0" smtClean="0">
                <a:solidFill>
                  <a:schemeClr val="bg1"/>
                </a:solidFill>
                <a:latin typeface="Nunito Sans"/>
              </a:rPr>
            </a:br>
            <a:r>
              <a:rPr lang="hu-HU" sz="2400" kern="0" dirty="0" smtClean="0">
                <a:solidFill>
                  <a:schemeClr val="bg1"/>
                </a:solidFill>
                <a:latin typeface="Nunito Sans"/>
              </a:rPr>
              <a:t/>
            </a:r>
            <a:br>
              <a:rPr lang="hu-HU" sz="2400" kern="0" dirty="0" smtClean="0">
                <a:solidFill>
                  <a:schemeClr val="bg1"/>
                </a:solidFill>
                <a:latin typeface="Nunito Sans"/>
              </a:rPr>
            </a:br>
            <a:endParaRPr lang="en-US" sz="2400" kern="0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750819"/>
              </p:ext>
            </p:extLst>
          </p:nvPr>
        </p:nvGraphicFramePr>
        <p:xfrm>
          <a:off x="0" y="1101012"/>
          <a:ext cx="12192000" cy="568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6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Betegek átlagéletkora lakóhelyeik szerint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90" y="5103674"/>
            <a:ext cx="31070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chemeClr val="bg1"/>
                </a:solidFill>
              </a:rPr>
              <a:t>Legtöbb </a:t>
            </a:r>
            <a:r>
              <a:rPr lang="en-US" sz="1400" dirty="0" smtClean="0">
                <a:solidFill>
                  <a:schemeClr val="bg1"/>
                </a:solidFill>
              </a:rPr>
              <a:t>/ </a:t>
            </a:r>
            <a:r>
              <a:rPr lang="en-US" sz="1400" dirty="0" err="1" smtClean="0">
                <a:solidFill>
                  <a:schemeClr val="bg1"/>
                </a:solidFill>
              </a:rPr>
              <a:t>kevesebb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beteg</a:t>
            </a:r>
            <a:r>
              <a:rPr lang="hu-HU" sz="1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/>
            </a:r>
            <a:br>
              <a:rPr lang="hu-HU" sz="1400" dirty="0" smtClean="0">
                <a:solidFill>
                  <a:schemeClr val="bg1"/>
                </a:solidFill>
              </a:rPr>
            </a:br>
            <a:r>
              <a:rPr lang="hu-HU" sz="1400" dirty="0" smtClean="0">
                <a:solidFill>
                  <a:schemeClr val="bg1"/>
                </a:solidFill>
              </a:rPr>
              <a:t> - Pest: 70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 - Zala: 16 </a:t>
            </a:r>
            <a:br>
              <a:rPr lang="hu-HU" sz="1400" dirty="0" smtClean="0">
                <a:solidFill>
                  <a:schemeClr val="bg1"/>
                </a:solidFill>
              </a:rPr>
            </a:br>
            <a:r>
              <a:rPr lang="hu-HU" sz="1400" dirty="0" smtClean="0">
                <a:solidFill>
                  <a:schemeClr val="bg1"/>
                </a:solidFill>
              </a:rPr>
              <a:t> - Jász-Nagykun-Szolnok: 17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134" y="638842"/>
            <a:ext cx="8748865" cy="539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72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Betegek létszáma lakóhelyeik szerint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2016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90" y="5289112"/>
            <a:ext cx="31070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chemeClr val="bg1"/>
                </a:solidFill>
              </a:rPr>
              <a:t>Átlagéletkorok:</a:t>
            </a:r>
          </a:p>
          <a:p>
            <a:pPr marL="742950" lvl="1" indent="-285750">
              <a:buFontTx/>
              <a:buChar char="-"/>
            </a:pPr>
            <a:r>
              <a:rPr lang="en-US" sz="1400" dirty="0" err="1" smtClean="0">
                <a:solidFill>
                  <a:schemeClr val="bg1"/>
                </a:solidFill>
              </a:rPr>
              <a:t>Gy</a:t>
            </a:r>
            <a:r>
              <a:rPr lang="hu-HU" sz="1400" dirty="0" smtClean="0">
                <a:solidFill>
                  <a:schemeClr val="bg1"/>
                </a:solidFill>
              </a:rPr>
              <a:t>őr: 14,54</a:t>
            </a:r>
          </a:p>
          <a:p>
            <a:pPr marL="742950" lvl="1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BAZ: 16,57</a:t>
            </a:r>
          </a:p>
          <a:p>
            <a:pPr marL="742950" lvl="1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Szabolcs: 16,12</a:t>
            </a:r>
          </a:p>
          <a:p>
            <a:pPr marL="742950" lvl="1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Hajdú-Bihar: 17,05</a:t>
            </a:r>
          </a:p>
          <a:p>
            <a:pPr marL="742950" lvl="1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Pest: 19,63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13" y="858416"/>
            <a:ext cx="8637295" cy="531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83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357</Words>
  <Application>Microsoft Office PowerPoint</Application>
  <PresentationFormat>Widescreen</PresentationFormat>
  <Paragraphs>126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Myriad Pro</vt:lpstr>
      <vt:lpstr>Nunito Sans</vt:lpstr>
      <vt:lpstr>Ulysses template</vt:lpstr>
      <vt:lpstr>MAGYAR CF REGISZTER 2016 </vt:lpstr>
      <vt:lpstr>Magyar  Cisztás Fibrózis regiszter</vt:lpstr>
      <vt:lpstr>PowerPoint Presentation</vt:lpstr>
      <vt:lpstr>Nemek és életkorok eloszlása    </vt:lpstr>
      <vt:lpstr>Betegek létszámának alakulása nemek és korcsoportok szerint    </vt:lpstr>
      <vt:lpstr>Átlagéletkorok alakulása az elmúlt években   </vt:lpstr>
      <vt:lpstr>PowerPoint Presentation</vt:lpstr>
      <vt:lpstr>Betegek átlagéletkora lakóhelyeik szerint </vt:lpstr>
      <vt:lpstr>Betegek létszáma lakóhelyeik szerint </vt:lpstr>
      <vt:lpstr>Felnőtt ellátásba várhatóan átlépő betegek száma   Nagykorúvá váló betegek 2016-ban</vt:lpstr>
      <vt:lpstr>Betegek létszáma ellátóhelyeik szerinti megyei összesítésben</vt:lpstr>
      <vt:lpstr>Betegek létszáma lakóhelyeik szerint </vt:lpstr>
      <vt:lpstr>FEV1% átlagértékek korcsoportok szerint</vt:lpstr>
      <vt:lpstr>FEV1% átlagértékek korcsoportok szerint</vt:lpstr>
      <vt:lpstr>FVC % átlagértékek korcsoportok szerint</vt:lpstr>
      <vt:lpstr>Genetika</vt:lpstr>
      <vt:lpstr>Genetika dF508 homozygota földrajzi előfordulása</vt:lpstr>
      <vt:lpstr>Genetika dF508 homozygota megoszlása korcsoportok szerint</vt:lpstr>
      <vt:lpstr>Genetika dF508 homozygota földrajzi előfordulása Európában</vt:lpstr>
      <vt:lpstr>Tüdőtranszplantáltak száma  Európában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Géza Marsal</dc:creator>
  <cp:lastModifiedBy>Géza Marsal</cp:lastModifiedBy>
  <cp:revision>130</cp:revision>
  <dcterms:created xsi:type="dcterms:W3CDTF">2017-03-06T16:43:32Z</dcterms:created>
  <dcterms:modified xsi:type="dcterms:W3CDTF">2017-12-02T11:54:55Z</dcterms:modified>
</cp:coreProperties>
</file>