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notesSlides/notesSlide25.xml" ContentType="application/vnd.openxmlformats-officedocument.presentationml.notesSlide+xml"/>
  <Override PartName="/ppt/charts/chart12.xml" ContentType="application/vnd.openxmlformats-officedocument.drawingml.chart+xml"/>
  <Override PartName="/ppt/notesSlides/notesSlide26.xml" ContentType="application/vnd.openxmlformats-officedocument.presentationml.notesSlide+xml"/>
  <Override PartName="/ppt/charts/chart13.xml" ContentType="application/vnd.openxmlformats-officedocument.drawingml.chart+xml"/>
  <Override PartName="/ppt/notesSlides/notesSlide27.xml" ContentType="application/vnd.openxmlformats-officedocument.presentationml.notesSlide+xml"/>
  <Override PartName="/ppt/charts/chart14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257" r:id="rId5"/>
    <p:sldId id="258" r:id="rId6"/>
    <p:sldId id="269" r:id="rId7"/>
    <p:sldId id="261" r:id="rId8"/>
    <p:sldId id="277" r:id="rId9"/>
    <p:sldId id="265" r:id="rId10"/>
    <p:sldId id="300" r:id="rId11"/>
    <p:sldId id="321" r:id="rId12"/>
    <p:sldId id="268" r:id="rId13"/>
    <p:sldId id="322" r:id="rId14"/>
    <p:sldId id="312" r:id="rId15"/>
    <p:sldId id="323" r:id="rId16"/>
    <p:sldId id="314" r:id="rId17"/>
    <p:sldId id="293" r:id="rId18"/>
    <p:sldId id="315" r:id="rId19"/>
    <p:sldId id="325" r:id="rId20"/>
    <p:sldId id="317" r:id="rId21"/>
    <p:sldId id="324" r:id="rId22"/>
    <p:sldId id="313" r:id="rId23"/>
    <p:sldId id="309" r:id="rId24"/>
    <p:sldId id="310" r:id="rId25"/>
    <p:sldId id="311" r:id="rId26"/>
    <p:sldId id="284" r:id="rId27"/>
    <p:sldId id="319" r:id="rId28"/>
    <p:sldId id="326" r:id="rId29"/>
    <p:sldId id="320" r:id="rId30"/>
    <p:sldId id="286" r:id="rId31"/>
    <p:sldId id="327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71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130" autoAdjust="0"/>
    <p:restoredTop sz="90921" autoAdjust="0"/>
  </p:normalViewPr>
  <p:slideViewPr>
    <p:cSldViewPr>
      <p:cViewPr>
        <p:scale>
          <a:sx n="80" d="100"/>
          <a:sy n="80" d="100"/>
        </p:scale>
        <p:origin x="-2514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9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49908372689428"/>
          <c:y val="0.14628859917100528"/>
          <c:w val="0.63635074478866904"/>
          <c:h val="0.751138648652525"/>
        </c:manualLayout>
      </c:layout>
      <c:pie3D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rgbClr val="7030A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8.9623248679197784E-2"/>
                  <c:y val="-4.0701146555849943E-2"/>
                </c:manualLayout>
              </c:layout>
              <c:tx>
                <c:rich>
                  <a:bodyPr/>
                  <a:lstStyle/>
                  <a:p>
                    <a:r>
                      <a:rPr lang="hu-HU" smtClean="0"/>
                      <a:t>Férfiak</a:t>
                    </a:r>
                    <a:br>
                      <a:rPr lang="hu-HU" smtClean="0"/>
                    </a:br>
                    <a:r>
                      <a:rPr lang="en-US" smtClean="0"/>
                      <a:t>153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659286009417183"/>
                  <c:y val="3.1013418551502605E-2"/>
                </c:manualLayout>
              </c:layout>
              <c:tx>
                <c:rich>
                  <a:bodyPr/>
                  <a:lstStyle/>
                  <a:p>
                    <a:r>
                      <a:rPr lang="hu-HU" smtClean="0"/>
                      <a:t>Fiúk </a:t>
                    </a:r>
                    <a:br>
                      <a:rPr lang="hu-HU" smtClean="0"/>
                    </a:br>
                    <a:r>
                      <a:rPr lang="en-US" smtClean="0"/>
                      <a:t>167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3239355888015E-2"/>
                  <c:y val="0.10209146793077908"/>
                </c:manualLayout>
              </c:layout>
              <c:tx>
                <c:rich>
                  <a:bodyPr/>
                  <a:lstStyle/>
                  <a:p>
                    <a:r>
                      <a:rPr lang="hu-HU" smtClean="0"/>
                      <a:t>Nők </a:t>
                    </a:r>
                    <a:br>
                      <a:rPr lang="hu-HU" smtClean="0"/>
                    </a:br>
                    <a:r>
                      <a:rPr lang="en-US" smtClean="0"/>
                      <a:t>111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4547192578935569E-2"/>
                  <c:y val="-4.33574311456439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Le</a:t>
                    </a:r>
                    <a:r>
                      <a:rPr lang="hu-HU" dirty="0" smtClean="0"/>
                      <a:t>ányok</a:t>
                    </a:r>
                    <a:br>
                      <a:rPr lang="hu-HU" dirty="0" smtClean="0"/>
                    </a:br>
                    <a:r>
                      <a:rPr lang="en-US" dirty="0" smtClean="0"/>
                      <a:t>148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Sheet2!$A$3:$A$6</c:f>
              <c:strCache>
                <c:ptCount val="4"/>
                <c:pt idx="0">
                  <c:v>Férfi</c:v>
                </c:pt>
                <c:pt idx="1">
                  <c:v>Fiú</c:v>
                </c:pt>
                <c:pt idx="2">
                  <c:v>Nő</c:v>
                </c:pt>
                <c:pt idx="3">
                  <c:v>Leány</c:v>
                </c:pt>
              </c:strCache>
            </c:strRef>
          </c:cat>
          <c:val>
            <c:numRef>
              <c:f>Sheet2!$B$3:$B$6</c:f>
              <c:numCache>
                <c:formatCode>General</c:formatCode>
                <c:ptCount val="4"/>
                <c:pt idx="0">
                  <c:v>153</c:v>
                </c:pt>
                <c:pt idx="1">
                  <c:v>167</c:v>
                </c:pt>
                <c:pt idx="2">
                  <c:v>111</c:v>
                </c:pt>
                <c:pt idx="3">
                  <c:v>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Sheet1!$BD$10:$BD$14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Sheet1!$BE$10:$BE$14</c:f>
              <c:numCache>
                <c:formatCode>General</c:formatCode>
                <c:ptCount val="5"/>
                <c:pt idx="0">
                  <c:v>27</c:v>
                </c:pt>
                <c:pt idx="1">
                  <c:v>20</c:v>
                </c:pt>
                <c:pt idx="2">
                  <c:v>15</c:v>
                </c:pt>
                <c:pt idx="3">
                  <c:v>19</c:v>
                </c:pt>
                <c:pt idx="4">
                  <c:v>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676672"/>
        <c:axId val="157678208"/>
      </c:lineChart>
      <c:catAx>
        <c:axId val="157676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157678208"/>
        <c:crosses val="autoZero"/>
        <c:auto val="1"/>
        <c:lblAlgn val="ctr"/>
        <c:lblOffset val="100"/>
        <c:noMultiLvlLbl val="0"/>
      </c:catAx>
      <c:valAx>
        <c:axId val="157678208"/>
        <c:scaling>
          <c:orientation val="minMax"/>
          <c:max val="40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157676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With tx patients (410)</c:v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Sheet4!$J$3:$J$10</c:f>
              <c:strCache>
                <c:ptCount val="8"/>
                <c:pt idx="0">
                  <c:v>05-09</c:v>
                </c:pt>
                <c:pt idx="1">
                  <c:v>10-14</c:v>
                </c:pt>
                <c:pt idx="2">
                  <c:v>15-19</c:v>
                </c:pt>
                <c:pt idx="3">
                  <c:v>20-24</c:v>
                </c:pt>
                <c:pt idx="4">
                  <c:v>25-29</c:v>
                </c:pt>
                <c:pt idx="5">
                  <c:v>30-34</c:v>
                </c:pt>
                <c:pt idx="6">
                  <c:v>35-39</c:v>
                </c:pt>
                <c:pt idx="7">
                  <c:v>40&lt;=</c:v>
                </c:pt>
              </c:strCache>
            </c:strRef>
          </c:cat>
          <c:val>
            <c:numRef>
              <c:f>Sheet4!$K$3:$K$10</c:f>
              <c:numCache>
                <c:formatCode>General</c:formatCode>
                <c:ptCount val="8"/>
                <c:pt idx="0">
                  <c:v>91.95</c:v>
                </c:pt>
                <c:pt idx="1">
                  <c:v>88.58</c:v>
                </c:pt>
                <c:pt idx="2">
                  <c:v>87</c:v>
                </c:pt>
                <c:pt idx="3">
                  <c:v>66.989999999999995</c:v>
                </c:pt>
                <c:pt idx="4">
                  <c:v>60.68</c:v>
                </c:pt>
                <c:pt idx="5">
                  <c:v>66.3</c:v>
                </c:pt>
                <c:pt idx="6">
                  <c:v>56.72</c:v>
                </c:pt>
                <c:pt idx="7">
                  <c:v>60.2</c:v>
                </c:pt>
              </c:numCache>
            </c:numRef>
          </c:val>
        </c:ser>
        <c:ser>
          <c:idx val="1"/>
          <c:order val="1"/>
          <c:tx>
            <c:v>w/o tx patients (375)</c:v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Sheet4!$J$3:$J$10</c:f>
              <c:strCache>
                <c:ptCount val="8"/>
                <c:pt idx="0">
                  <c:v>05-09</c:v>
                </c:pt>
                <c:pt idx="1">
                  <c:v>10-14</c:v>
                </c:pt>
                <c:pt idx="2">
                  <c:v>15-19</c:v>
                </c:pt>
                <c:pt idx="3">
                  <c:v>20-24</c:v>
                </c:pt>
                <c:pt idx="4">
                  <c:v>25-29</c:v>
                </c:pt>
                <c:pt idx="5">
                  <c:v>30-34</c:v>
                </c:pt>
                <c:pt idx="6">
                  <c:v>35-39</c:v>
                </c:pt>
                <c:pt idx="7">
                  <c:v>40&lt;=</c:v>
                </c:pt>
              </c:strCache>
            </c:strRef>
          </c:cat>
          <c:val>
            <c:numRef>
              <c:f>Sheet4!$L$3:$L$10</c:f>
              <c:numCache>
                <c:formatCode>General</c:formatCode>
                <c:ptCount val="8"/>
                <c:pt idx="0">
                  <c:v>91.95</c:v>
                </c:pt>
                <c:pt idx="1">
                  <c:v>88.83</c:v>
                </c:pt>
                <c:pt idx="2">
                  <c:v>87.18</c:v>
                </c:pt>
                <c:pt idx="3">
                  <c:v>66.930000000000007</c:v>
                </c:pt>
                <c:pt idx="4">
                  <c:v>56.19</c:v>
                </c:pt>
                <c:pt idx="5">
                  <c:v>64.180000000000007</c:v>
                </c:pt>
                <c:pt idx="6">
                  <c:v>43.58</c:v>
                </c:pt>
                <c:pt idx="7">
                  <c:v>41.71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468800"/>
        <c:axId val="161470336"/>
      </c:barChart>
      <c:catAx>
        <c:axId val="161468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161470336"/>
        <c:crosses val="autoZero"/>
        <c:auto val="1"/>
        <c:lblAlgn val="ctr"/>
        <c:lblOffset val="100"/>
        <c:noMultiLvlLbl val="0"/>
      </c:catAx>
      <c:valAx>
        <c:axId val="161470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4688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FEV1</c:v>
                </c:pt>
              </c:strCache>
            </c:strRef>
          </c:tx>
          <c:spPr>
            <a:solidFill>
              <a:srgbClr val="FF0000"/>
            </a:solidFill>
            <a:ln w="28575"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Sheet5!$A$2:$A$23</c:f>
              <c:strCache>
                <c:ptCount val="22"/>
                <c:pt idx="0">
                  <c:v>Ajka</c:v>
                </c:pt>
                <c:pt idx="1">
                  <c:v>BP - Betesdha</c:v>
                </c:pt>
                <c:pt idx="2">
                  <c:v>BP - Heim Pál</c:v>
                </c:pt>
                <c:pt idx="3">
                  <c:v>BP - Korányi</c:v>
                </c:pt>
                <c:pt idx="4">
                  <c:v>BP - SOTE 1, GYK</c:v>
                </c:pt>
                <c:pt idx="5">
                  <c:v>BP - SOTE Tüdőklinika</c:v>
                </c:pt>
                <c:pt idx="6">
                  <c:v>Debrecen - Kenézy</c:v>
                </c:pt>
                <c:pt idx="7">
                  <c:v>Debrecen - OEC</c:v>
                </c:pt>
                <c:pt idx="8">
                  <c:v>Deszk</c:v>
                </c:pt>
                <c:pt idx="9">
                  <c:v>Győr</c:v>
                </c:pt>
                <c:pt idx="10">
                  <c:v>Győr - PULM,O</c:v>
                </c:pt>
                <c:pt idx="11">
                  <c:v>Miskolc</c:v>
                </c:pt>
                <c:pt idx="12">
                  <c:v>Miskolc - MISEK</c:v>
                </c:pt>
                <c:pt idx="13">
                  <c:v>Mosdós</c:v>
                </c:pt>
                <c:pt idx="14">
                  <c:v>Nyíregyháza</c:v>
                </c:pt>
                <c:pt idx="15">
                  <c:v>Pécs PTE</c:v>
                </c:pt>
                <c:pt idx="16">
                  <c:v>Szeged </c:v>
                </c:pt>
                <c:pt idx="17">
                  <c:v>Székesfehérvár</c:v>
                </c:pt>
                <c:pt idx="18">
                  <c:v>Szombathely</c:v>
                </c:pt>
                <c:pt idx="19">
                  <c:v>Törökbálint</c:v>
                </c:pt>
                <c:pt idx="20">
                  <c:v>Veszprém</c:v>
                </c:pt>
                <c:pt idx="21">
                  <c:v>Zalaegerszeg</c:v>
                </c:pt>
              </c:strCache>
            </c:strRef>
          </c:cat>
          <c:val>
            <c:numRef>
              <c:f>Sheet5!$B$2:$B$23</c:f>
              <c:numCache>
                <c:formatCode>0.00</c:formatCode>
                <c:ptCount val="22"/>
                <c:pt idx="0">
                  <c:v>86.769229999999993</c:v>
                </c:pt>
                <c:pt idx="1">
                  <c:v>84</c:v>
                </c:pt>
                <c:pt idx="2">
                  <c:v>85.8</c:v>
                </c:pt>
                <c:pt idx="3">
                  <c:v>56.070238000000003</c:v>
                </c:pt>
                <c:pt idx="4">
                  <c:v>74.883332999999993</c:v>
                </c:pt>
                <c:pt idx="5">
                  <c:v>77.766666000000001</c:v>
                </c:pt>
                <c:pt idx="6">
                  <c:v>78.273332999999994</c:v>
                </c:pt>
                <c:pt idx="7">
                  <c:v>96.647058000000001</c:v>
                </c:pt>
                <c:pt idx="8">
                  <c:v>55.461537999999997</c:v>
                </c:pt>
                <c:pt idx="9">
                  <c:v>87.5625</c:v>
                </c:pt>
                <c:pt idx="10">
                  <c:v>52.414285</c:v>
                </c:pt>
                <c:pt idx="11">
                  <c:v>102.15909000000001</c:v>
                </c:pt>
                <c:pt idx="12">
                  <c:v>65.433333000000005</c:v>
                </c:pt>
                <c:pt idx="13">
                  <c:v>67.736841999999996</c:v>
                </c:pt>
                <c:pt idx="14">
                  <c:v>91.772727000000003</c:v>
                </c:pt>
                <c:pt idx="15">
                  <c:v>75.444444000000004</c:v>
                </c:pt>
                <c:pt idx="16">
                  <c:v>84.157893999999999</c:v>
                </c:pt>
                <c:pt idx="17">
                  <c:v>79</c:v>
                </c:pt>
                <c:pt idx="18">
                  <c:v>94.117647000000005</c:v>
                </c:pt>
                <c:pt idx="19">
                  <c:v>78.72</c:v>
                </c:pt>
                <c:pt idx="20">
                  <c:v>35</c:v>
                </c:pt>
                <c:pt idx="21">
                  <c:v>85.25</c:v>
                </c:pt>
              </c:numCache>
            </c:numRef>
          </c:val>
        </c:ser>
        <c:ser>
          <c:idx val="1"/>
          <c:order val="1"/>
          <c:tx>
            <c:strRef>
              <c:f>Sheet5!$C$1</c:f>
              <c:strCache>
                <c:ptCount val="1"/>
                <c:pt idx="0">
                  <c:v>Betegszám</c:v>
                </c:pt>
              </c:strCache>
            </c:strRef>
          </c:tx>
          <c:spPr>
            <a:solidFill>
              <a:srgbClr val="FFFF00"/>
            </a:solidFill>
            <a:ln w="28575"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Sheet5!$A$2:$A$23</c:f>
              <c:strCache>
                <c:ptCount val="22"/>
                <c:pt idx="0">
                  <c:v>Ajka</c:v>
                </c:pt>
                <c:pt idx="1">
                  <c:v>BP - Betesdha</c:v>
                </c:pt>
                <c:pt idx="2">
                  <c:v>BP - Heim Pál</c:v>
                </c:pt>
                <c:pt idx="3">
                  <c:v>BP - Korányi</c:v>
                </c:pt>
                <c:pt idx="4">
                  <c:v>BP - SOTE 1, GYK</c:v>
                </c:pt>
                <c:pt idx="5">
                  <c:v>BP - SOTE Tüdőklinika</c:v>
                </c:pt>
                <c:pt idx="6">
                  <c:v>Debrecen - Kenézy</c:v>
                </c:pt>
                <c:pt idx="7">
                  <c:v>Debrecen - OEC</c:v>
                </c:pt>
                <c:pt idx="8">
                  <c:v>Deszk</c:v>
                </c:pt>
                <c:pt idx="9">
                  <c:v>Győr</c:v>
                </c:pt>
                <c:pt idx="10">
                  <c:v>Győr - PULM,O</c:v>
                </c:pt>
                <c:pt idx="11">
                  <c:v>Miskolc</c:v>
                </c:pt>
                <c:pt idx="12">
                  <c:v>Miskolc - MISEK</c:v>
                </c:pt>
                <c:pt idx="13">
                  <c:v>Mosdós</c:v>
                </c:pt>
                <c:pt idx="14">
                  <c:v>Nyíregyháza</c:v>
                </c:pt>
                <c:pt idx="15">
                  <c:v>Pécs PTE</c:v>
                </c:pt>
                <c:pt idx="16">
                  <c:v>Szeged </c:v>
                </c:pt>
                <c:pt idx="17">
                  <c:v>Székesfehérvár</c:v>
                </c:pt>
                <c:pt idx="18">
                  <c:v>Szombathely</c:v>
                </c:pt>
                <c:pt idx="19">
                  <c:v>Törökbálint</c:v>
                </c:pt>
                <c:pt idx="20">
                  <c:v>Veszprém</c:v>
                </c:pt>
                <c:pt idx="21">
                  <c:v>Zalaegerszeg</c:v>
                </c:pt>
              </c:strCache>
            </c:strRef>
          </c:cat>
          <c:val>
            <c:numRef>
              <c:f>Sheet5!$C$2:$C$23</c:f>
              <c:numCache>
                <c:formatCode>General</c:formatCode>
                <c:ptCount val="22"/>
                <c:pt idx="0">
                  <c:v>13</c:v>
                </c:pt>
                <c:pt idx="1">
                  <c:v>1</c:v>
                </c:pt>
                <c:pt idx="2">
                  <c:v>65</c:v>
                </c:pt>
                <c:pt idx="3">
                  <c:v>84</c:v>
                </c:pt>
                <c:pt idx="4">
                  <c:v>12</c:v>
                </c:pt>
                <c:pt idx="5">
                  <c:v>30</c:v>
                </c:pt>
                <c:pt idx="6">
                  <c:v>15</c:v>
                </c:pt>
                <c:pt idx="7">
                  <c:v>17</c:v>
                </c:pt>
                <c:pt idx="8">
                  <c:v>13</c:v>
                </c:pt>
                <c:pt idx="9">
                  <c:v>16</c:v>
                </c:pt>
                <c:pt idx="10">
                  <c:v>7</c:v>
                </c:pt>
                <c:pt idx="11">
                  <c:v>44</c:v>
                </c:pt>
                <c:pt idx="12">
                  <c:v>6</c:v>
                </c:pt>
                <c:pt idx="13">
                  <c:v>57</c:v>
                </c:pt>
                <c:pt idx="14">
                  <c:v>22</c:v>
                </c:pt>
                <c:pt idx="15">
                  <c:v>9</c:v>
                </c:pt>
                <c:pt idx="16">
                  <c:v>19</c:v>
                </c:pt>
                <c:pt idx="17">
                  <c:v>1</c:v>
                </c:pt>
                <c:pt idx="18">
                  <c:v>17</c:v>
                </c:pt>
                <c:pt idx="19">
                  <c:v>30</c:v>
                </c:pt>
                <c:pt idx="20">
                  <c:v>1</c:v>
                </c:pt>
                <c:pt idx="21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Sheet5!$D$1</c:f>
              <c:strCache>
                <c:ptCount val="1"/>
                <c:pt idx="0">
                  <c:v>Átlagéletkor</c:v>
                </c:pt>
              </c:strCache>
            </c:strRef>
          </c:tx>
          <c:spPr>
            <a:solidFill>
              <a:srgbClr val="00B0F0"/>
            </a:solidFill>
            <a:ln w="28575">
              <a:noFill/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Sheet5!$A$2:$A$23</c:f>
              <c:strCache>
                <c:ptCount val="22"/>
                <c:pt idx="0">
                  <c:v>Ajka</c:v>
                </c:pt>
                <c:pt idx="1">
                  <c:v>BP - Betesdha</c:v>
                </c:pt>
                <c:pt idx="2">
                  <c:v>BP - Heim Pál</c:v>
                </c:pt>
                <c:pt idx="3">
                  <c:v>BP - Korányi</c:v>
                </c:pt>
                <c:pt idx="4">
                  <c:v>BP - SOTE 1, GYK</c:v>
                </c:pt>
                <c:pt idx="5">
                  <c:v>BP - SOTE Tüdőklinika</c:v>
                </c:pt>
                <c:pt idx="6">
                  <c:v>Debrecen - Kenézy</c:v>
                </c:pt>
                <c:pt idx="7">
                  <c:v>Debrecen - OEC</c:v>
                </c:pt>
                <c:pt idx="8">
                  <c:v>Deszk</c:v>
                </c:pt>
                <c:pt idx="9">
                  <c:v>Győr</c:v>
                </c:pt>
                <c:pt idx="10">
                  <c:v>Győr - PULM,O</c:v>
                </c:pt>
                <c:pt idx="11">
                  <c:v>Miskolc</c:v>
                </c:pt>
                <c:pt idx="12">
                  <c:v>Miskolc - MISEK</c:v>
                </c:pt>
                <c:pt idx="13">
                  <c:v>Mosdós</c:v>
                </c:pt>
                <c:pt idx="14">
                  <c:v>Nyíregyháza</c:v>
                </c:pt>
                <c:pt idx="15">
                  <c:v>Pécs PTE</c:v>
                </c:pt>
                <c:pt idx="16">
                  <c:v>Szeged </c:v>
                </c:pt>
                <c:pt idx="17">
                  <c:v>Székesfehérvár</c:v>
                </c:pt>
                <c:pt idx="18">
                  <c:v>Szombathely</c:v>
                </c:pt>
                <c:pt idx="19">
                  <c:v>Törökbálint</c:v>
                </c:pt>
                <c:pt idx="20">
                  <c:v>Veszprém</c:v>
                </c:pt>
                <c:pt idx="21">
                  <c:v>Zalaegerszeg</c:v>
                </c:pt>
              </c:strCache>
            </c:strRef>
          </c:cat>
          <c:val>
            <c:numRef>
              <c:f>Sheet5!$D$2:$D$23</c:f>
              <c:numCache>
                <c:formatCode>0.00</c:formatCode>
                <c:ptCount val="22"/>
                <c:pt idx="0">
                  <c:v>8.5384609999999999</c:v>
                </c:pt>
                <c:pt idx="1">
                  <c:v>13</c:v>
                </c:pt>
                <c:pt idx="2">
                  <c:v>15.046153</c:v>
                </c:pt>
                <c:pt idx="3">
                  <c:v>27.261904000000001</c:v>
                </c:pt>
                <c:pt idx="4">
                  <c:v>15.75</c:v>
                </c:pt>
                <c:pt idx="5">
                  <c:v>33.633333</c:v>
                </c:pt>
                <c:pt idx="6">
                  <c:v>17.133333</c:v>
                </c:pt>
                <c:pt idx="7">
                  <c:v>11.411764</c:v>
                </c:pt>
                <c:pt idx="8">
                  <c:v>24.230768999999999</c:v>
                </c:pt>
                <c:pt idx="9">
                  <c:v>11</c:v>
                </c:pt>
                <c:pt idx="10">
                  <c:v>23.714285</c:v>
                </c:pt>
                <c:pt idx="11">
                  <c:v>14.25</c:v>
                </c:pt>
                <c:pt idx="12">
                  <c:v>25.833333</c:v>
                </c:pt>
                <c:pt idx="13">
                  <c:v>16.035087000000001</c:v>
                </c:pt>
                <c:pt idx="14">
                  <c:v>11.363636</c:v>
                </c:pt>
                <c:pt idx="15">
                  <c:v>13.888888</c:v>
                </c:pt>
                <c:pt idx="16">
                  <c:v>15.421052</c:v>
                </c:pt>
                <c:pt idx="17">
                  <c:v>14</c:v>
                </c:pt>
                <c:pt idx="18">
                  <c:v>15.411764</c:v>
                </c:pt>
                <c:pt idx="19">
                  <c:v>13.8</c:v>
                </c:pt>
                <c:pt idx="20">
                  <c:v>18</c:v>
                </c:pt>
                <c:pt idx="21">
                  <c:v>10.75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388288"/>
        <c:axId val="165389824"/>
      </c:barChart>
      <c:catAx>
        <c:axId val="165388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hu-HU"/>
          </a:p>
        </c:txPr>
        <c:crossAx val="165389824"/>
        <c:crosses val="autoZero"/>
        <c:auto val="1"/>
        <c:lblAlgn val="ctr"/>
        <c:lblOffset val="100"/>
        <c:noMultiLvlLbl val="0"/>
      </c:catAx>
      <c:valAx>
        <c:axId val="165389824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653882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 rtl="0">
            <a:defRPr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With tx patients (475)</c:v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Sheet4!$O$3:$O$10</c:f>
              <c:strCache>
                <c:ptCount val="8"/>
                <c:pt idx="0">
                  <c:v>05-09</c:v>
                </c:pt>
                <c:pt idx="1">
                  <c:v>10-14</c:v>
                </c:pt>
                <c:pt idx="2">
                  <c:v>15-19</c:v>
                </c:pt>
                <c:pt idx="3">
                  <c:v>20-24</c:v>
                </c:pt>
                <c:pt idx="4">
                  <c:v>25-29</c:v>
                </c:pt>
                <c:pt idx="5">
                  <c:v>30-34</c:v>
                </c:pt>
                <c:pt idx="6">
                  <c:v>35-39</c:v>
                </c:pt>
                <c:pt idx="7">
                  <c:v>40&lt;=</c:v>
                </c:pt>
              </c:strCache>
            </c:strRef>
          </c:cat>
          <c:val>
            <c:numRef>
              <c:f>Sheet4!$P$3:$P$10</c:f>
              <c:numCache>
                <c:formatCode>General</c:formatCode>
                <c:ptCount val="8"/>
                <c:pt idx="0">
                  <c:v>14.61</c:v>
                </c:pt>
                <c:pt idx="1">
                  <c:v>16.579999999999998</c:v>
                </c:pt>
                <c:pt idx="2">
                  <c:v>18.78</c:v>
                </c:pt>
                <c:pt idx="3">
                  <c:v>19.55</c:v>
                </c:pt>
                <c:pt idx="4">
                  <c:v>20.32</c:v>
                </c:pt>
                <c:pt idx="5">
                  <c:v>21.29</c:v>
                </c:pt>
                <c:pt idx="6">
                  <c:v>20.46</c:v>
                </c:pt>
                <c:pt idx="7">
                  <c:v>19.84</c:v>
                </c:pt>
              </c:numCache>
            </c:numRef>
          </c:val>
        </c:ser>
        <c:ser>
          <c:idx val="1"/>
          <c:order val="1"/>
          <c:tx>
            <c:v>w/o tx patients (442)</c:v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Sheet4!$O$3:$O$10</c:f>
              <c:strCache>
                <c:ptCount val="8"/>
                <c:pt idx="0">
                  <c:v>05-09</c:v>
                </c:pt>
                <c:pt idx="1">
                  <c:v>10-14</c:v>
                </c:pt>
                <c:pt idx="2">
                  <c:v>15-19</c:v>
                </c:pt>
                <c:pt idx="3">
                  <c:v>20-24</c:v>
                </c:pt>
                <c:pt idx="4">
                  <c:v>25-29</c:v>
                </c:pt>
                <c:pt idx="5">
                  <c:v>30-34</c:v>
                </c:pt>
                <c:pt idx="6">
                  <c:v>35-39</c:v>
                </c:pt>
                <c:pt idx="7">
                  <c:v>40&lt;=</c:v>
                </c:pt>
              </c:strCache>
            </c:strRef>
          </c:cat>
          <c:val>
            <c:numRef>
              <c:f>Sheet4!$Q$3:$Q$10</c:f>
              <c:numCache>
                <c:formatCode>General</c:formatCode>
                <c:ptCount val="8"/>
                <c:pt idx="0">
                  <c:v>14.61</c:v>
                </c:pt>
                <c:pt idx="1">
                  <c:v>16.61</c:v>
                </c:pt>
                <c:pt idx="2">
                  <c:v>18.82</c:v>
                </c:pt>
                <c:pt idx="3">
                  <c:v>19.64</c:v>
                </c:pt>
                <c:pt idx="4">
                  <c:v>20.34</c:v>
                </c:pt>
                <c:pt idx="5">
                  <c:v>22.29</c:v>
                </c:pt>
                <c:pt idx="6">
                  <c:v>21.07</c:v>
                </c:pt>
                <c:pt idx="7">
                  <c:v>20.93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102784"/>
        <c:axId val="170104320"/>
      </c:barChart>
      <c:catAx>
        <c:axId val="170102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170104320"/>
        <c:crosses val="autoZero"/>
        <c:auto val="1"/>
        <c:lblAlgn val="ctr"/>
        <c:lblOffset val="100"/>
        <c:noMultiLvlLbl val="0"/>
      </c:catAx>
      <c:valAx>
        <c:axId val="170104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01027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ffi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Sheet1!$B$2:$B$5</c:f>
              <c:strCache>
                <c:ptCount val="4"/>
                <c:pt idx="0">
                  <c:v>df508 homozygota</c:v>
                </c:pt>
                <c:pt idx="1">
                  <c:v>df508 heterozygota</c:v>
                </c:pt>
                <c:pt idx="2">
                  <c:v>unknown/not done</c:v>
                </c:pt>
                <c:pt idx="3">
                  <c:v>negative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108</c:v>
                </c:pt>
                <c:pt idx="1">
                  <c:v>93</c:v>
                </c:pt>
                <c:pt idx="2">
                  <c:v>44</c:v>
                </c:pt>
                <c:pt idx="3">
                  <c:v>46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Sheet1!$B$2:$B$5</c:f>
              <c:strCache>
                <c:ptCount val="4"/>
                <c:pt idx="0">
                  <c:v>df508 homozygota</c:v>
                </c:pt>
                <c:pt idx="1">
                  <c:v>df508 heterozygota</c:v>
                </c:pt>
                <c:pt idx="2">
                  <c:v>unknown/not done</c:v>
                </c:pt>
                <c:pt idx="3">
                  <c:v>negative 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89</c:v>
                </c:pt>
                <c:pt idx="1">
                  <c:v>84</c:v>
                </c:pt>
                <c:pt idx="2">
                  <c:v>36</c:v>
                </c:pt>
                <c:pt idx="3">
                  <c:v>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1449600"/>
        <c:axId val="111451136"/>
      </c:barChart>
      <c:catAx>
        <c:axId val="111449600"/>
        <c:scaling>
          <c:orientation val="minMax"/>
        </c:scaling>
        <c:delete val="0"/>
        <c:axPos val="b"/>
        <c:majorTickMark val="none"/>
        <c:minorTickMark val="none"/>
        <c:tickLblPos val="nextTo"/>
        <c:crossAx val="111451136"/>
        <c:crosses val="autoZero"/>
        <c:auto val="1"/>
        <c:lblAlgn val="ctr"/>
        <c:lblOffset val="100"/>
        <c:noMultiLvlLbl val="0"/>
      </c:catAx>
      <c:valAx>
        <c:axId val="111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44960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Sheet2!$B$11</c:f>
              <c:strCache>
                <c:ptCount val="1"/>
                <c:pt idx="0">
                  <c:v>Leány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Sheet2!$A$12:$A$15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Sheet2!$B$12:$B$15</c:f>
              <c:numCache>
                <c:formatCode>General</c:formatCode>
                <c:ptCount val="4"/>
                <c:pt idx="0">
                  <c:v>166</c:v>
                </c:pt>
                <c:pt idx="1">
                  <c:v>166</c:v>
                </c:pt>
                <c:pt idx="2">
                  <c:v>160</c:v>
                </c:pt>
                <c:pt idx="3">
                  <c:v>148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Sheet2!$C$11</c:f>
              <c:strCache>
                <c:ptCount val="1"/>
                <c:pt idx="0">
                  <c:v>Nő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Sheet2!$A$12:$A$15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Sheet2!$C$12:$C$15</c:f>
              <c:numCache>
                <c:formatCode>General</c:formatCode>
                <c:ptCount val="4"/>
                <c:pt idx="0">
                  <c:v>90</c:v>
                </c:pt>
                <c:pt idx="1">
                  <c:v>101</c:v>
                </c:pt>
                <c:pt idx="2">
                  <c:v>102</c:v>
                </c:pt>
                <c:pt idx="3">
                  <c:v>111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Sheet2!$D$11</c:f>
              <c:strCache>
                <c:ptCount val="1"/>
                <c:pt idx="0">
                  <c:v>Fiú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Sheet2!$A$12:$A$15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Sheet2!$D$12:$D$15</c:f>
              <c:numCache>
                <c:formatCode>General</c:formatCode>
                <c:ptCount val="4"/>
                <c:pt idx="0">
                  <c:v>176</c:v>
                </c:pt>
                <c:pt idx="1">
                  <c:v>175</c:v>
                </c:pt>
                <c:pt idx="2">
                  <c:v>171</c:v>
                </c:pt>
                <c:pt idx="3">
                  <c:v>167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Sheet2!$E$11</c:f>
              <c:strCache>
                <c:ptCount val="1"/>
                <c:pt idx="0">
                  <c:v>Férfi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Sheet2!$A$12:$A$15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Sheet2!$E$12:$E$15</c:f>
              <c:numCache>
                <c:formatCode>General</c:formatCode>
                <c:ptCount val="4"/>
                <c:pt idx="0">
                  <c:v>141</c:v>
                </c:pt>
                <c:pt idx="1">
                  <c:v>151</c:v>
                </c:pt>
                <c:pt idx="2">
                  <c:v>146</c:v>
                </c:pt>
                <c:pt idx="3">
                  <c:v>153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879296"/>
        <c:axId val="93881088"/>
      </c:lineChart>
      <c:catAx>
        <c:axId val="93879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93881088"/>
        <c:crosses val="autoZero"/>
        <c:auto val="1"/>
        <c:lblAlgn val="ctr"/>
        <c:lblOffset val="100"/>
        <c:noMultiLvlLbl val="0"/>
      </c:catAx>
      <c:valAx>
        <c:axId val="93881088"/>
        <c:scaling>
          <c:orientation val="minMax"/>
          <c:max val="190"/>
          <c:min val="8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93879296"/>
        <c:crosses val="autoZero"/>
        <c:crossBetween val="between"/>
        <c:majorUnit val="20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spPr>
            <a:ln>
              <a:solidFill>
                <a:srgbClr val="FFC0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Sheet2!$K$2:$P$2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Sheet2!$K$3:$P$3</c:f>
              <c:numCache>
                <c:formatCode>General</c:formatCode>
                <c:ptCount val="6"/>
                <c:pt idx="0">
                  <c:v>547</c:v>
                </c:pt>
                <c:pt idx="1">
                  <c:v>546</c:v>
                </c:pt>
                <c:pt idx="2">
                  <c:v>573</c:v>
                </c:pt>
                <c:pt idx="3">
                  <c:v>593</c:v>
                </c:pt>
                <c:pt idx="4">
                  <c:v>579</c:v>
                </c:pt>
                <c:pt idx="5">
                  <c:v>579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067712"/>
        <c:axId val="94073600"/>
      </c:lineChart>
      <c:catAx>
        <c:axId val="9406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94073600"/>
        <c:crosses val="autoZero"/>
        <c:auto val="1"/>
        <c:lblAlgn val="ctr"/>
        <c:lblOffset val="100"/>
        <c:noMultiLvlLbl val="0"/>
      </c:catAx>
      <c:valAx>
        <c:axId val="94073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hu-HU"/>
          </a:p>
        </c:txPr>
        <c:crossAx val="94067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[registry_2013 work.xlsx]Sheet1!PivotTable1</c:name>
    <c:fmtId val="5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</c:pivotFmts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invertIfNegative val="0"/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Sheet1!$A$5:$A$32</c:f>
              <c:multiLvlStrCache>
                <c:ptCount val="20"/>
                <c:lvl>
                  <c:pt idx="0">
                    <c:v>Bács-Kiskun</c:v>
                  </c:pt>
                  <c:pt idx="1">
                    <c:v>Békés</c:v>
                  </c:pt>
                  <c:pt idx="2">
                    <c:v>Csongrád</c:v>
                  </c:pt>
                  <c:pt idx="3">
                    <c:v>Baranya</c:v>
                  </c:pt>
                  <c:pt idx="4">
                    <c:v>Somogy</c:v>
                  </c:pt>
                  <c:pt idx="5">
                    <c:v>Tolna</c:v>
                  </c:pt>
                  <c:pt idx="6">
                    <c:v>Hajdú-Bihar</c:v>
                  </c:pt>
                  <c:pt idx="7">
                    <c:v>Jász-Nagykun-Szolnok</c:v>
                  </c:pt>
                  <c:pt idx="8">
                    <c:v>Szabolcs-Szatmár-Bereg</c:v>
                  </c:pt>
                  <c:pt idx="9">
                    <c:v>Borsod-Abaúj-Zemplén</c:v>
                  </c:pt>
                  <c:pt idx="10">
                    <c:v>Heves</c:v>
                  </c:pt>
                  <c:pt idx="11">
                    <c:v>Nógrád</c:v>
                  </c:pt>
                  <c:pt idx="12">
                    <c:v>Fejér</c:v>
                  </c:pt>
                  <c:pt idx="13">
                    <c:v>Komárom-Esztergom</c:v>
                  </c:pt>
                  <c:pt idx="14">
                    <c:v>Veszprém</c:v>
                  </c:pt>
                  <c:pt idx="15">
                    <c:v>Budapest</c:v>
                  </c:pt>
                  <c:pt idx="16">
                    <c:v>Pest</c:v>
                  </c:pt>
                  <c:pt idx="17">
                    <c:v>Gyor-Moson-Sopron</c:v>
                  </c:pt>
                  <c:pt idx="18">
                    <c:v>Vas</c:v>
                  </c:pt>
                  <c:pt idx="19">
                    <c:v>Zala</c:v>
                  </c:pt>
                </c:lvl>
                <c:lvl>
                  <c:pt idx="0">
                    <c:v>Dél-Alföld</c:v>
                  </c:pt>
                  <c:pt idx="3">
                    <c:v>Dél-Dunántúl</c:v>
                  </c:pt>
                  <c:pt idx="6">
                    <c:v>Észak-Alföld</c:v>
                  </c:pt>
                  <c:pt idx="9">
                    <c:v>Észak-Magyarország</c:v>
                  </c:pt>
                  <c:pt idx="12">
                    <c:v>Közép-Dunántúl</c:v>
                  </c:pt>
                  <c:pt idx="15">
                    <c:v>Közép-Magyarország</c:v>
                  </c:pt>
                  <c:pt idx="17">
                    <c:v>Nyugat-Dunántúl</c:v>
                  </c:pt>
                </c:lvl>
              </c:multiLvlStrCache>
            </c:multiLvlStrRef>
          </c:cat>
          <c:val>
            <c:numRef>
              <c:f>Sheet1!$B$5:$B$32</c:f>
              <c:numCache>
                <c:formatCode>General</c:formatCode>
                <c:ptCount val="20"/>
                <c:pt idx="0">
                  <c:v>18</c:v>
                </c:pt>
                <c:pt idx="1">
                  <c:v>7</c:v>
                </c:pt>
                <c:pt idx="2">
                  <c:v>13</c:v>
                </c:pt>
                <c:pt idx="3">
                  <c:v>20</c:v>
                </c:pt>
                <c:pt idx="4">
                  <c:v>27</c:v>
                </c:pt>
                <c:pt idx="5">
                  <c:v>14</c:v>
                </c:pt>
                <c:pt idx="6">
                  <c:v>45</c:v>
                </c:pt>
                <c:pt idx="7">
                  <c:v>18</c:v>
                </c:pt>
                <c:pt idx="8">
                  <c:v>57</c:v>
                </c:pt>
                <c:pt idx="9">
                  <c:v>67</c:v>
                </c:pt>
                <c:pt idx="10">
                  <c:v>8</c:v>
                </c:pt>
                <c:pt idx="11">
                  <c:v>7</c:v>
                </c:pt>
                <c:pt idx="12">
                  <c:v>19</c:v>
                </c:pt>
                <c:pt idx="13">
                  <c:v>17</c:v>
                </c:pt>
                <c:pt idx="14">
                  <c:v>27</c:v>
                </c:pt>
                <c:pt idx="15">
                  <c:v>66</c:v>
                </c:pt>
                <c:pt idx="16">
                  <c:v>68</c:v>
                </c:pt>
                <c:pt idx="17">
                  <c:v>31</c:v>
                </c:pt>
                <c:pt idx="18">
                  <c:v>26</c:v>
                </c:pt>
                <c:pt idx="19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166080"/>
        <c:axId val="139167616"/>
        <c:axId val="93874368"/>
      </c:bar3DChart>
      <c:catAx>
        <c:axId val="139166080"/>
        <c:scaling>
          <c:orientation val="minMax"/>
        </c:scaling>
        <c:delete val="0"/>
        <c:axPos val="b"/>
        <c:majorTickMark val="out"/>
        <c:minorTickMark val="none"/>
        <c:tickLblPos val="nextTo"/>
        <c:crossAx val="139167616"/>
        <c:crosses val="autoZero"/>
        <c:auto val="1"/>
        <c:lblAlgn val="ctr"/>
        <c:lblOffset val="100"/>
        <c:noMultiLvlLbl val="0"/>
      </c:catAx>
      <c:valAx>
        <c:axId val="139167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9166080"/>
        <c:crosses val="autoZero"/>
        <c:crossBetween val="between"/>
      </c:valAx>
      <c:serAx>
        <c:axId val="93874368"/>
        <c:scaling>
          <c:orientation val="minMax"/>
        </c:scaling>
        <c:delete val="1"/>
        <c:axPos val="b"/>
        <c:majorTickMark val="out"/>
        <c:minorTickMark val="none"/>
        <c:tickLblPos val="nextTo"/>
        <c:crossAx val="139167616"/>
        <c:crosses val="autoZero"/>
      </c:serAx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2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Sheet3!$A$1:$A$24</c:f>
              <c:strCache>
                <c:ptCount val="24"/>
                <c:pt idx="0">
                  <c:v>Zalaegerszeg</c:v>
                </c:pt>
                <c:pt idx="1">
                  <c:v>Veszprém</c:v>
                </c:pt>
                <c:pt idx="2">
                  <c:v>Törökbálint</c:v>
                </c:pt>
                <c:pt idx="3">
                  <c:v>Szombathely</c:v>
                </c:pt>
                <c:pt idx="4">
                  <c:v>Székesfehérvár</c:v>
                </c:pt>
                <c:pt idx="5">
                  <c:v>Szeged </c:v>
                </c:pt>
                <c:pt idx="6">
                  <c:v>Pécs PTE</c:v>
                </c:pt>
                <c:pt idx="7">
                  <c:v>Nyíregyháza</c:v>
                </c:pt>
                <c:pt idx="8">
                  <c:v>Nagykanizsa</c:v>
                </c:pt>
                <c:pt idx="9">
                  <c:v>Mosdós</c:v>
                </c:pt>
                <c:pt idx="10">
                  <c:v>Miskolc - MISEK</c:v>
                </c:pt>
                <c:pt idx="11">
                  <c:v>Miskolc</c:v>
                </c:pt>
                <c:pt idx="12">
                  <c:v>Győr - PULM.O</c:v>
                </c:pt>
                <c:pt idx="13">
                  <c:v>Győr</c:v>
                </c:pt>
                <c:pt idx="14">
                  <c:v>Deszk</c:v>
                </c:pt>
                <c:pt idx="15">
                  <c:v>Debrecen - OEC</c:v>
                </c:pt>
                <c:pt idx="16">
                  <c:v>Debrecen - Kenézy</c:v>
                </c:pt>
                <c:pt idx="17">
                  <c:v>Debrecen - AOK</c:v>
                </c:pt>
                <c:pt idx="18">
                  <c:v>BP - SOTE Tüdőklinika</c:v>
                </c:pt>
                <c:pt idx="19">
                  <c:v>BP - SOTE 1. GYK</c:v>
                </c:pt>
                <c:pt idx="20">
                  <c:v>BP - Korányi</c:v>
                </c:pt>
                <c:pt idx="21">
                  <c:v>BP - Heim Pál</c:v>
                </c:pt>
                <c:pt idx="22">
                  <c:v>BP - Betesdha</c:v>
                </c:pt>
                <c:pt idx="23">
                  <c:v>Ajka</c:v>
                </c:pt>
              </c:strCache>
            </c:strRef>
          </c:cat>
          <c:val>
            <c:numRef>
              <c:f>Sheet3!$B$1:$B$24</c:f>
              <c:numCache>
                <c:formatCode>General</c:formatCode>
                <c:ptCount val="24"/>
                <c:pt idx="0">
                  <c:v>9</c:v>
                </c:pt>
                <c:pt idx="1">
                  <c:v>1</c:v>
                </c:pt>
                <c:pt idx="2">
                  <c:v>46</c:v>
                </c:pt>
                <c:pt idx="3">
                  <c:v>25</c:v>
                </c:pt>
                <c:pt idx="4">
                  <c:v>1</c:v>
                </c:pt>
                <c:pt idx="5">
                  <c:v>22</c:v>
                </c:pt>
                <c:pt idx="6">
                  <c:v>11</c:v>
                </c:pt>
                <c:pt idx="7">
                  <c:v>32</c:v>
                </c:pt>
                <c:pt idx="8">
                  <c:v>1</c:v>
                </c:pt>
                <c:pt idx="9">
                  <c:v>67</c:v>
                </c:pt>
                <c:pt idx="10">
                  <c:v>11</c:v>
                </c:pt>
                <c:pt idx="11">
                  <c:v>67</c:v>
                </c:pt>
                <c:pt idx="12">
                  <c:v>7</c:v>
                </c:pt>
                <c:pt idx="13">
                  <c:v>19</c:v>
                </c:pt>
                <c:pt idx="14">
                  <c:v>13</c:v>
                </c:pt>
                <c:pt idx="15">
                  <c:v>27</c:v>
                </c:pt>
                <c:pt idx="16">
                  <c:v>21</c:v>
                </c:pt>
                <c:pt idx="17">
                  <c:v>33</c:v>
                </c:pt>
                <c:pt idx="18">
                  <c:v>32</c:v>
                </c:pt>
                <c:pt idx="19">
                  <c:v>19</c:v>
                </c:pt>
                <c:pt idx="20">
                  <c:v>94</c:v>
                </c:pt>
                <c:pt idx="21">
                  <c:v>100</c:v>
                </c:pt>
                <c:pt idx="22">
                  <c:v>5</c:v>
                </c:pt>
                <c:pt idx="2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977664"/>
        <c:axId val="138979200"/>
      </c:barChart>
      <c:catAx>
        <c:axId val="1389776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138979200"/>
        <c:crosses val="autoZero"/>
        <c:auto val="1"/>
        <c:lblAlgn val="ctr"/>
        <c:lblOffset val="100"/>
        <c:noMultiLvlLbl val="0"/>
      </c:catAx>
      <c:valAx>
        <c:axId val="138979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8977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0"/>
            <c:invertIfNegative val="0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Sheet3!$A$36:$A$59</c:f>
              <c:strCache>
                <c:ptCount val="24"/>
                <c:pt idx="0">
                  <c:v>Zalaegerszeg</c:v>
                </c:pt>
                <c:pt idx="1">
                  <c:v>Veszprém</c:v>
                </c:pt>
                <c:pt idx="2">
                  <c:v>Törökbálint</c:v>
                </c:pt>
                <c:pt idx="3">
                  <c:v>Szombathely</c:v>
                </c:pt>
                <c:pt idx="4">
                  <c:v>Székesfehérvár</c:v>
                </c:pt>
                <c:pt idx="5">
                  <c:v>Szeged </c:v>
                </c:pt>
                <c:pt idx="6">
                  <c:v>Pécs PTE</c:v>
                </c:pt>
                <c:pt idx="7">
                  <c:v>Nyíregyháza</c:v>
                </c:pt>
                <c:pt idx="8">
                  <c:v>Nagykanizsa</c:v>
                </c:pt>
                <c:pt idx="9">
                  <c:v>Mosdós</c:v>
                </c:pt>
                <c:pt idx="10">
                  <c:v>Miskolc - MISEK</c:v>
                </c:pt>
                <c:pt idx="11">
                  <c:v>Miskolc</c:v>
                </c:pt>
                <c:pt idx="12">
                  <c:v>Győr - PULM.O</c:v>
                </c:pt>
                <c:pt idx="13">
                  <c:v>Győr</c:v>
                </c:pt>
                <c:pt idx="14">
                  <c:v>Deszk</c:v>
                </c:pt>
                <c:pt idx="15">
                  <c:v>Debrecen - OEC</c:v>
                </c:pt>
                <c:pt idx="16">
                  <c:v>Debrecen - Kenézy</c:v>
                </c:pt>
                <c:pt idx="17">
                  <c:v>Debrecen - AOK</c:v>
                </c:pt>
                <c:pt idx="18">
                  <c:v>BP - SOTE Tüdőklinika</c:v>
                </c:pt>
                <c:pt idx="19">
                  <c:v>BP - SOTE 1. GYK</c:v>
                </c:pt>
                <c:pt idx="20">
                  <c:v>BP - Korányi</c:v>
                </c:pt>
                <c:pt idx="21">
                  <c:v>BP - Heim Pál</c:v>
                </c:pt>
                <c:pt idx="22">
                  <c:v>BP - Betesdha</c:v>
                </c:pt>
                <c:pt idx="23">
                  <c:v>Ajka</c:v>
                </c:pt>
              </c:strCache>
            </c:strRef>
          </c:cat>
          <c:val>
            <c:numRef>
              <c:f>Sheet3!$B$36:$B$59</c:f>
              <c:numCache>
                <c:formatCode>General</c:formatCode>
                <c:ptCount val="24"/>
                <c:pt idx="0">
                  <c:v>3</c:v>
                </c:pt>
                <c:pt idx="1">
                  <c:v>1</c:v>
                </c:pt>
                <c:pt idx="2">
                  <c:v>32</c:v>
                </c:pt>
                <c:pt idx="3">
                  <c:v>4</c:v>
                </c:pt>
                <c:pt idx="4">
                  <c:v>1</c:v>
                </c:pt>
                <c:pt idx="5">
                  <c:v>4</c:v>
                </c:pt>
                <c:pt idx="6">
                  <c:v>3</c:v>
                </c:pt>
                <c:pt idx="7">
                  <c:v>5</c:v>
                </c:pt>
                <c:pt idx="8">
                  <c:v>1</c:v>
                </c:pt>
                <c:pt idx="9">
                  <c:v>18</c:v>
                </c:pt>
                <c:pt idx="10">
                  <c:v>6</c:v>
                </c:pt>
                <c:pt idx="11">
                  <c:v>9</c:v>
                </c:pt>
                <c:pt idx="12">
                  <c:v>5</c:v>
                </c:pt>
                <c:pt idx="13">
                  <c:v>1</c:v>
                </c:pt>
                <c:pt idx="14">
                  <c:v>5</c:v>
                </c:pt>
                <c:pt idx="15">
                  <c:v>4</c:v>
                </c:pt>
                <c:pt idx="16">
                  <c:v>8</c:v>
                </c:pt>
                <c:pt idx="17">
                  <c:v>6</c:v>
                </c:pt>
                <c:pt idx="18">
                  <c:v>5</c:v>
                </c:pt>
                <c:pt idx="19">
                  <c:v>19</c:v>
                </c:pt>
                <c:pt idx="20">
                  <c:v>30</c:v>
                </c:pt>
                <c:pt idx="21">
                  <c:v>22</c:v>
                </c:pt>
                <c:pt idx="22">
                  <c:v>2</c:v>
                </c:pt>
                <c:pt idx="2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6613376"/>
        <c:axId val="146614912"/>
        <c:axId val="0"/>
      </c:bar3DChart>
      <c:catAx>
        <c:axId val="14661337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146614912"/>
        <c:crosses val="autoZero"/>
        <c:auto val="1"/>
        <c:lblAlgn val="ctr"/>
        <c:lblOffset val="100"/>
        <c:noMultiLvlLbl val="0"/>
      </c:catAx>
      <c:valAx>
        <c:axId val="14661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613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Sheet2!$B$26</c:f>
              <c:strCache>
                <c:ptCount val="1"/>
                <c:pt idx="0">
                  <c:v>Nők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Sheet2!$A$27:$A$32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Sheet2!$B$27:$B$32</c:f>
              <c:numCache>
                <c:formatCode>General</c:formatCode>
                <c:ptCount val="6"/>
                <c:pt idx="0">
                  <c:v>13.7</c:v>
                </c:pt>
                <c:pt idx="1">
                  <c:v>14.3</c:v>
                </c:pt>
                <c:pt idx="2">
                  <c:v>15.2</c:v>
                </c:pt>
                <c:pt idx="3">
                  <c:v>15.7</c:v>
                </c:pt>
                <c:pt idx="4">
                  <c:v>16.2</c:v>
                </c:pt>
                <c:pt idx="5">
                  <c:v>16.600000000000001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Sheet2!$C$26</c:f>
              <c:strCache>
                <c:ptCount val="1"/>
                <c:pt idx="0">
                  <c:v>Férfiak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Sheet2!$A$27:$A$32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Sheet2!$C$27:$C$32</c:f>
              <c:numCache>
                <c:formatCode>General</c:formatCode>
                <c:ptCount val="6"/>
                <c:pt idx="0">
                  <c:v>15.7</c:v>
                </c:pt>
                <c:pt idx="1">
                  <c:v>16</c:v>
                </c:pt>
                <c:pt idx="2">
                  <c:v>16.3</c:v>
                </c:pt>
                <c:pt idx="3">
                  <c:v>16.7</c:v>
                </c:pt>
                <c:pt idx="4">
                  <c:v>16.8</c:v>
                </c:pt>
                <c:pt idx="5">
                  <c:v>17.2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Sheet2!$D$26</c:f>
              <c:strCache>
                <c:ptCount val="1"/>
                <c:pt idx="0">
                  <c:v>Teljes pop.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Sheet2!$A$27:$A$32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Sheet2!$D$27:$D$32</c:f>
              <c:numCache>
                <c:formatCode>General</c:formatCode>
                <c:ptCount val="6"/>
                <c:pt idx="0">
                  <c:v>14.8</c:v>
                </c:pt>
                <c:pt idx="1">
                  <c:v>15.3</c:v>
                </c:pt>
                <c:pt idx="2">
                  <c:v>15.8</c:v>
                </c:pt>
                <c:pt idx="3">
                  <c:v>16.3</c:v>
                </c:pt>
                <c:pt idx="4">
                  <c:v>16.5</c:v>
                </c:pt>
                <c:pt idx="5">
                  <c:v>16.899999999999999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421632"/>
        <c:axId val="146423168"/>
      </c:lineChart>
      <c:catAx>
        <c:axId val="14642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146423168"/>
        <c:crosses val="autoZero"/>
        <c:auto val="1"/>
        <c:lblAlgn val="ctr"/>
        <c:lblOffset val="100"/>
        <c:noMultiLvlLbl val="0"/>
      </c:catAx>
      <c:valAx>
        <c:axId val="146423168"/>
        <c:scaling>
          <c:orientation val="minMax"/>
          <c:max val="18"/>
          <c:min val="13"/>
        </c:scaling>
        <c:delete val="1"/>
        <c:axPos val="l"/>
        <c:numFmt formatCode="General" sourceLinked="1"/>
        <c:majorTickMark val="out"/>
        <c:minorTickMark val="none"/>
        <c:tickLblPos val="nextTo"/>
        <c:crossAx val="1464216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[registry_2013 work.xlsx]Sheet1!PivotTable1</c:name>
    <c:fmtId val="9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  <c:dLbl>
          <c:idx val="0"/>
          <c:numFmt formatCode="#,##0.0" sourceLinked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"/>
        <c:marker>
          <c:symbol val="none"/>
        </c:marker>
        <c:dLbl>
          <c:idx val="0"/>
          <c:numFmt formatCode="#,##0.0" sourceLinked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"/>
        <c:marker>
          <c:symbol val="none"/>
        </c:marker>
        <c:dLbl>
          <c:idx val="0"/>
          <c:numFmt formatCode="#,##0.0" sourceLinked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Count of Patients code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hu-H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Sheet1!$A$5:$A$32</c:f>
              <c:multiLvlStrCache>
                <c:ptCount val="20"/>
                <c:lvl>
                  <c:pt idx="0">
                    <c:v>Bács-Kiskun</c:v>
                  </c:pt>
                  <c:pt idx="1">
                    <c:v>Békés</c:v>
                  </c:pt>
                  <c:pt idx="2">
                    <c:v>Csongrád</c:v>
                  </c:pt>
                  <c:pt idx="3">
                    <c:v>Baranya</c:v>
                  </c:pt>
                  <c:pt idx="4">
                    <c:v>Somogy</c:v>
                  </c:pt>
                  <c:pt idx="5">
                    <c:v>Tolna</c:v>
                  </c:pt>
                  <c:pt idx="6">
                    <c:v>Hajdú-Bihar</c:v>
                  </c:pt>
                  <c:pt idx="7">
                    <c:v>Jász-Nagykun-Szolnok</c:v>
                  </c:pt>
                  <c:pt idx="8">
                    <c:v>Szabolcs-Szatmár-Bereg</c:v>
                  </c:pt>
                  <c:pt idx="9">
                    <c:v>Borsod-Abaúj-Zemplén</c:v>
                  </c:pt>
                  <c:pt idx="10">
                    <c:v>Heves</c:v>
                  </c:pt>
                  <c:pt idx="11">
                    <c:v>Nógrád</c:v>
                  </c:pt>
                  <c:pt idx="12">
                    <c:v>Fejér</c:v>
                  </c:pt>
                  <c:pt idx="13">
                    <c:v>Komárom-Esztergom</c:v>
                  </c:pt>
                  <c:pt idx="14">
                    <c:v>Veszprém</c:v>
                  </c:pt>
                  <c:pt idx="15">
                    <c:v>Budapest</c:v>
                  </c:pt>
                  <c:pt idx="16">
                    <c:v>Pest</c:v>
                  </c:pt>
                  <c:pt idx="17">
                    <c:v>Gyor-Moson-Sopron</c:v>
                  </c:pt>
                  <c:pt idx="18">
                    <c:v>Vas</c:v>
                  </c:pt>
                  <c:pt idx="19">
                    <c:v>Zala</c:v>
                  </c:pt>
                </c:lvl>
                <c:lvl>
                  <c:pt idx="0">
                    <c:v>Dél-Alföld</c:v>
                  </c:pt>
                  <c:pt idx="3">
                    <c:v>Dél-Dunántúl</c:v>
                  </c:pt>
                  <c:pt idx="6">
                    <c:v>Észak-Alföld</c:v>
                  </c:pt>
                  <c:pt idx="9">
                    <c:v>Észak-Magyarország</c:v>
                  </c:pt>
                  <c:pt idx="12">
                    <c:v>Közép-Dunántúl</c:v>
                  </c:pt>
                  <c:pt idx="15">
                    <c:v>Közép-Magyarország</c:v>
                  </c:pt>
                  <c:pt idx="17">
                    <c:v>Nyugat-Dunántúl</c:v>
                  </c:pt>
                </c:lvl>
              </c:multiLvlStrCache>
            </c:multiLvlStrRef>
          </c:cat>
          <c:val>
            <c:numRef>
              <c:f>Sheet1!$B$5:$B$32</c:f>
              <c:numCache>
                <c:formatCode>General</c:formatCode>
                <c:ptCount val="20"/>
                <c:pt idx="0">
                  <c:v>18</c:v>
                </c:pt>
                <c:pt idx="1">
                  <c:v>7</c:v>
                </c:pt>
                <c:pt idx="2">
                  <c:v>13</c:v>
                </c:pt>
                <c:pt idx="3">
                  <c:v>20</c:v>
                </c:pt>
                <c:pt idx="4">
                  <c:v>27</c:v>
                </c:pt>
                <c:pt idx="5">
                  <c:v>14</c:v>
                </c:pt>
                <c:pt idx="6">
                  <c:v>45</c:v>
                </c:pt>
                <c:pt idx="7">
                  <c:v>18</c:v>
                </c:pt>
                <c:pt idx="8">
                  <c:v>57</c:v>
                </c:pt>
                <c:pt idx="9">
                  <c:v>67</c:v>
                </c:pt>
                <c:pt idx="10">
                  <c:v>8</c:v>
                </c:pt>
                <c:pt idx="11">
                  <c:v>7</c:v>
                </c:pt>
                <c:pt idx="12">
                  <c:v>19</c:v>
                </c:pt>
                <c:pt idx="13">
                  <c:v>17</c:v>
                </c:pt>
                <c:pt idx="14">
                  <c:v>27</c:v>
                </c:pt>
                <c:pt idx="15">
                  <c:v>66</c:v>
                </c:pt>
                <c:pt idx="16">
                  <c:v>68</c:v>
                </c:pt>
                <c:pt idx="17">
                  <c:v>31</c:v>
                </c:pt>
                <c:pt idx="18">
                  <c:v>26</c:v>
                </c:pt>
                <c:pt idx="19">
                  <c:v>22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Average of Age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Sheet1!$A$5:$A$32</c:f>
              <c:multiLvlStrCache>
                <c:ptCount val="20"/>
                <c:lvl>
                  <c:pt idx="0">
                    <c:v>Bács-Kiskun</c:v>
                  </c:pt>
                  <c:pt idx="1">
                    <c:v>Békés</c:v>
                  </c:pt>
                  <c:pt idx="2">
                    <c:v>Csongrád</c:v>
                  </c:pt>
                  <c:pt idx="3">
                    <c:v>Baranya</c:v>
                  </c:pt>
                  <c:pt idx="4">
                    <c:v>Somogy</c:v>
                  </c:pt>
                  <c:pt idx="5">
                    <c:v>Tolna</c:v>
                  </c:pt>
                  <c:pt idx="6">
                    <c:v>Hajdú-Bihar</c:v>
                  </c:pt>
                  <c:pt idx="7">
                    <c:v>Jász-Nagykun-Szolnok</c:v>
                  </c:pt>
                  <c:pt idx="8">
                    <c:v>Szabolcs-Szatmár-Bereg</c:v>
                  </c:pt>
                  <c:pt idx="9">
                    <c:v>Borsod-Abaúj-Zemplén</c:v>
                  </c:pt>
                  <c:pt idx="10">
                    <c:v>Heves</c:v>
                  </c:pt>
                  <c:pt idx="11">
                    <c:v>Nógrád</c:v>
                  </c:pt>
                  <c:pt idx="12">
                    <c:v>Fejér</c:v>
                  </c:pt>
                  <c:pt idx="13">
                    <c:v>Komárom-Esztergom</c:v>
                  </c:pt>
                  <c:pt idx="14">
                    <c:v>Veszprém</c:v>
                  </c:pt>
                  <c:pt idx="15">
                    <c:v>Budapest</c:v>
                  </c:pt>
                  <c:pt idx="16">
                    <c:v>Pest</c:v>
                  </c:pt>
                  <c:pt idx="17">
                    <c:v>Gyor-Moson-Sopron</c:v>
                  </c:pt>
                  <c:pt idx="18">
                    <c:v>Vas</c:v>
                  </c:pt>
                  <c:pt idx="19">
                    <c:v>Zala</c:v>
                  </c:pt>
                </c:lvl>
                <c:lvl>
                  <c:pt idx="0">
                    <c:v>Dél-Alföld</c:v>
                  </c:pt>
                  <c:pt idx="3">
                    <c:v>Dél-Dunántúl</c:v>
                  </c:pt>
                  <c:pt idx="6">
                    <c:v>Észak-Alföld</c:v>
                  </c:pt>
                  <c:pt idx="9">
                    <c:v>Észak-Magyarország</c:v>
                  </c:pt>
                  <c:pt idx="12">
                    <c:v>Közép-Dunántúl</c:v>
                  </c:pt>
                  <c:pt idx="15">
                    <c:v>Közép-Magyarország</c:v>
                  </c:pt>
                  <c:pt idx="17">
                    <c:v>Nyugat-Dunántúl</c:v>
                  </c:pt>
                </c:lvl>
              </c:multiLvlStrCache>
            </c:multiLvlStrRef>
          </c:cat>
          <c:val>
            <c:numRef>
              <c:f>Sheet1!$C$5:$C$32</c:f>
              <c:numCache>
                <c:formatCode>General</c:formatCode>
                <c:ptCount val="20"/>
                <c:pt idx="0">
                  <c:v>16.111111111111111</c:v>
                </c:pt>
                <c:pt idx="1">
                  <c:v>19.142857142857142</c:v>
                </c:pt>
                <c:pt idx="2">
                  <c:v>16.46153846153846</c:v>
                </c:pt>
                <c:pt idx="3">
                  <c:v>16.399999999999999</c:v>
                </c:pt>
                <c:pt idx="4">
                  <c:v>16.111111111111111</c:v>
                </c:pt>
                <c:pt idx="5">
                  <c:v>17.428571428571427</c:v>
                </c:pt>
                <c:pt idx="6">
                  <c:v>15.311111111111112</c:v>
                </c:pt>
                <c:pt idx="7">
                  <c:v>22.055555555555557</c:v>
                </c:pt>
                <c:pt idx="8">
                  <c:v>14.719298245614034</c:v>
                </c:pt>
                <c:pt idx="9">
                  <c:v>17.104477611940297</c:v>
                </c:pt>
                <c:pt idx="10">
                  <c:v>16.125</c:v>
                </c:pt>
                <c:pt idx="11">
                  <c:v>23.571428571428573</c:v>
                </c:pt>
                <c:pt idx="12">
                  <c:v>19.157894736842106</c:v>
                </c:pt>
                <c:pt idx="13">
                  <c:v>15.529411764705882</c:v>
                </c:pt>
                <c:pt idx="14">
                  <c:v>11.888888888888889</c:v>
                </c:pt>
                <c:pt idx="15">
                  <c:v>22.151515151515152</c:v>
                </c:pt>
                <c:pt idx="16">
                  <c:v>17.838235294117649</c:v>
                </c:pt>
                <c:pt idx="17">
                  <c:v>14.193548387096774</c:v>
                </c:pt>
                <c:pt idx="18">
                  <c:v>14.653846153846153</c:v>
                </c:pt>
                <c:pt idx="19">
                  <c:v>15.863636363636363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214528"/>
        <c:axId val="150216064"/>
      </c:barChart>
      <c:catAx>
        <c:axId val="150214528"/>
        <c:scaling>
          <c:orientation val="minMax"/>
        </c:scaling>
        <c:delete val="0"/>
        <c:axPos val="b"/>
        <c:majorTickMark val="out"/>
        <c:minorTickMark val="none"/>
        <c:tickLblPos val="nextTo"/>
        <c:crossAx val="150216064"/>
        <c:crosses val="autoZero"/>
        <c:auto val="1"/>
        <c:lblAlgn val="ctr"/>
        <c:lblOffset val="100"/>
        <c:noMultiLvlLbl val="0"/>
      </c:catAx>
      <c:valAx>
        <c:axId val="150216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214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[registry_2013 work.xlsx]Sheet1!PivotTable1</c:name>
    <c:fmtId val="12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  <c:dLbl>
          <c:idx val="0"/>
          <c:numFmt formatCode="#,##0.0" sourceLinked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hu-HU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12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Sheet1!$A$5:$A$56</c:f>
              <c:strCache>
                <c:ptCount val="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50</c:v>
                </c:pt>
                <c:pt idx="49">
                  <c:v>52</c:v>
                </c:pt>
                <c:pt idx="50">
                  <c:v>64</c:v>
                </c:pt>
              </c:strCache>
            </c:strRef>
          </c:cat>
          <c:val>
            <c:numRef>
              <c:f>Sheet1!$B$5:$B$56</c:f>
              <c:numCache>
                <c:formatCode>General</c:formatCode>
                <c:ptCount val="51"/>
                <c:pt idx="0">
                  <c:v>6</c:v>
                </c:pt>
                <c:pt idx="1">
                  <c:v>19</c:v>
                </c:pt>
                <c:pt idx="2">
                  <c:v>15</c:v>
                </c:pt>
                <c:pt idx="3">
                  <c:v>5</c:v>
                </c:pt>
                <c:pt idx="4">
                  <c:v>8</c:v>
                </c:pt>
                <c:pt idx="5">
                  <c:v>24</c:v>
                </c:pt>
                <c:pt idx="6">
                  <c:v>14</c:v>
                </c:pt>
                <c:pt idx="7">
                  <c:v>12</c:v>
                </c:pt>
                <c:pt idx="8">
                  <c:v>24</c:v>
                </c:pt>
                <c:pt idx="9">
                  <c:v>24</c:v>
                </c:pt>
                <c:pt idx="10">
                  <c:v>21</c:v>
                </c:pt>
                <c:pt idx="11">
                  <c:v>17</c:v>
                </c:pt>
                <c:pt idx="12">
                  <c:v>31</c:v>
                </c:pt>
                <c:pt idx="13">
                  <c:v>20</c:v>
                </c:pt>
                <c:pt idx="14">
                  <c:v>21</c:v>
                </c:pt>
                <c:pt idx="15">
                  <c:v>19</c:v>
                </c:pt>
                <c:pt idx="16">
                  <c:v>15</c:v>
                </c:pt>
                <c:pt idx="17">
                  <c:v>20</c:v>
                </c:pt>
                <c:pt idx="18">
                  <c:v>27</c:v>
                </c:pt>
                <c:pt idx="19">
                  <c:v>25</c:v>
                </c:pt>
                <c:pt idx="20">
                  <c:v>22</c:v>
                </c:pt>
                <c:pt idx="21">
                  <c:v>21</c:v>
                </c:pt>
                <c:pt idx="22">
                  <c:v>19</c:v>
                </c:pt>
                <c:pt idx="23">
                  <c:v>14</c:v>
                </c:pt>
                <c:pt idx="24">
                  <c:v>14</c:v>
                </c:pt>
                <c:pt idx="25">
                  <c:v>13</c:v>
                </c:pt>
                <c:pt idx="26">
                  <c:v>13</c:v>
                </c:pt>
                <c:pt idx="27">
                  <c:v>10</c:v>
                </c:pt>
                <c:pt idx="28">
                  <c:v>6</c:v>
                </c:pt>
                <c:pt idx="29">
                  <c:v>9</c:v>
                </c:pt>
                <c:pt idx="30">
                  <c:v>7</c:v>
                </c:pt>
                <c:pt idx="31">
                  <c:v>9</c:v>
                </c:pt>
                <c:pt idx="32">
                  <c:v>4</c:v>
                </c:pt>
                <c:pt idx="33">
                  <c:v>7</c:v>
                </c:pt>
                <c:pt idx="34">
                  <c:v>3</c:v>
                </c:pt>
                <c:pt idx="35">
                  <c:v>4</c:v>
                </c:pt>
                <c:pt idx="36">
                  <c:v>8</c:v>
                </c:pt>
                <c:pt idx="37">
                  <c:v>3</c:v>
                </c:pt>
                <c:pt idx="38">
                  <c:v>3</c:v>
                </c:pt>
                <c:pt idx="39">
                  <c:v>2</c:v>
                </c:pt>
                <c:pt idx="40">
                  <c:v>3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1</c:v>
                </c:pt>
                <c:pt idx="45">
                  <c:v>2</c:v>
                </c:pt>
                <c:pt idx="46">
                  <c:v>3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978368"/>
        <c:axId val="153979904"/>
      </c:barChart>
      <c:catAx>
        <c:axId val="153978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153979904"/>
        <c:crosses val="autoZero"/>
        <c:auto val="1"/>
        <c:lblAlgn val="ctr"/>
        <c:lblOffset val="100"/>
        <c:noMultiLvlLbl val="0"/>
      </c:catAx>
      <c:valAx>
        <c:axId val="153979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3978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0.51876</cdr:x>
      <cdr:y>0.30303</cdr:y>
    </cdr:from>
    <cdr:to>
      <cdr:x>0.60363</cdr:x>
      <cdr:y>0.38241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67801" y="1527442"/>
          <a:ext cx="66556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2000" b="1" dirty="0" smtClean="0"/>
            <a:t>26%</a:t>
          </a:r>
          <a:endParaRPr lang="hu-HU" sz="2000" b="1" dirty="0"/>
        </a:p>
      </cdr:txBody>
    </cdr:sp>
  </cdr:relSizeAnchor>
  <cdr:relSizeAnchor xmlns:cdr="http://schemas.openxmlformats.org/drawingml/2006/chartDrawing">
    <cdr:from>
      <cdr:x>0.49951</cdr:x>
      <cdr:y>0.5237</cdr:y>
    </cdr:from>
    <cdr:to>
      <cdr:x>0.57988</cdr:x>
      <cdr:y>0.59494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136402" y="2941426"/>
          <a:ext cx="66556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sz="2000" b="1" dirty="0" smtClean="0"/>
            <a:t>29%</a:t>
          </a:r>
          <a:endParaRPr lang="hu-HU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0.05064</cdr:x>
      <cdr:y>0</cdr:y>
    </cdr:from>
    <cdr:to>
      <cdr:x>0.9874</cdr:x>
      <cdr:y>0.07433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432048" y="0"/>
          <a:ext cx="799288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u-HU" dirty="0" smtClean="0">
              <a:solidFill>
                <a:srgbClr val="FFC000"/>
              </a:solidFill>
              <a:latin typeface="Myriad Pro Light" pitchFamily="34" charset="0"/>
            </a:rPr>
            <a:t>Betegek átlagéletkorának alakulása az elmúlt években, nemek szerint</a:t>
          </a:r>
          <a:endParaRPr lang="en-US" dirty="0">
            <a:solidFill>
              <a:srgbClr val="FFC000"/>
            </a:solidFill>
            <a:latin typeface="Myriad Pro Light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6BB12-DB91-40D0-B022-72166D0CA426}" type="datetimeFigureOut">
              <a:rPr lang="hu-HU" smtClean="0"/>
              <a:t>2015. 03. 26.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3B794-C7A5-480D-AD05-5DC600EA2E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240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F3A14-480A-4675-8A92-90A9246F37D3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2432B-4095-41A1-97BE-5075D587F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0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94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25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4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4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7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1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0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75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86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3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48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67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6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32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46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46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7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8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8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48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07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5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53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432B-4095-41A1-97BE-5075D587F4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7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1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6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2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9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3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2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5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0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86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url?sa=i&amp;rct=j&amp;q=&amp;esrc=s&amp;frm=1&amp;source=images&amp;cd=&amp;cad=rja&amp;docid=iSWCSY0pDcOKhM&amp;tbnid=Ep2ncmTXqnd6TM:&amp;ved=0CAUQjRw&amp;url=http://www.jomasport.hu/rolunk/&amp;ei=dW88Ut2oArLL0AWutIGQCg&amp;bvm=bv.52434380,d.bGE&amp;psig=AFQjCNF6GnbDjczEtKR-Dvtyd27VQyzo6w&amp;ust=137977874725535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url?sa=i&amp;rct=j&amp;q=&amp;esrc=s&amp;frm=1&amp;source=images&amp;cd=&amp;cad=rja&amp;docid=iSWCSY0pDcOKhM&amp;tbnid=Ep2ncmTXqnd6TM:&amp;ved=0CAUQjRw&amp;url=http://www.jomasport.hu/rolunk/&amp;ei=dW88Ut2oArLL0AWutIGQCg&amp;bvm=bv.52434380,d.bGE&amp;psig=AFQjCNF6GnbDjczEtKR-Dvtyd27VQyzo6w&amp;ust=137977874725535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url?sa=i&amp;rct=j&amp;q=&amp;esrc=s&amp;frm=1&amp;source=images&amp;cd=&amp;cad=rja&amp;docid=iSWCSY0pDcOKhM&amp;tbnid=Ep2ncmTXqnd6TM:&amp;ved=0CAUQjRw&amp;url=http://www.jomasport.hu/rolunk/&amp;ei=dW88Ut2oArLL0AWutIGQCg&amp;bvm=bv.52434380,d.bGE&amp;psig=AFQjCNF6GnbDjczEtKR-Dvtyd27VQyzo6w&amp;ust=137977874725535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url?sa=i&amp;rct=j&amp;q=&amp;esrc=s&amp;frm=1&amp;source=images&amp;cd=&amp;cad=rja&amp;docid=iSWCSY0pDcOKhM&amp;tbnid=Ep2ncmTXqnd6TM:&amp;ved=0CAUQjRw&amp;url=http://www.jomasport.hu/rolunk/&amp;ei=dW88Ut2oArLL0AWutIGQCg&amp;bvm=bv.52434380,d.bGE&amp;psig=AFQjCNF6GnbDjczEtKR-Dvtyd27VQyzo6w&amp;ust=137977874725535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93ca6fba3a5ee2d593328727a2985de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27736"/>
            <a:ext cx="2392904" cy="3569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7" y="2060848"/>
            <a:ext cx="5379937" cy="1470025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rgbClr val="FFC000"/>
                </a:solidFill>
                <a:latin typeface="Myriad Pro Light" pitchFamily="34" charset="0"/>
                <a:cs typeface="Calibri"/>
              </a:rPr>
              <a:t>A </a:t>
            </a:r>
            <a:r>
              <a:rPr lang="en-US" sz="4800" dirty="0" err="1" smtClean="0">
                <a:solidFill>
                  <a:srgbClr val="FFC000"/>
                </a:solidFill>
                <a:latin typeface="Myriad Pro Light" pitchFamily="34" charset="0"/>
                <a:cs typeface="Calibri"/>
              </a:rPr>
              <a:t>magyar</a:t>
            </a:r>
            <a:r>
              <a:rPr lang="en-US" sz="4800" dirty="0" smtClean="0">
                <a:solidFill>
                  <a:srgbClr val="FFC000"/>
                </a:solidFill>
                <a:latin typeface="Myriad Pro Light" pitchFamily="34" charset="0"/>
                <a:cs typeface="Calibri"/>
              </a:rPr>
              <a:t> CF </a:t>
            </a:r>
            <a:r>
              <a:rPr lang="en-US" sz="4800" dirty="0" err="1" smtClean="0">
                <a:solidFill>
                  <a:srgbClr val="FFC000"/>
                </a:solidFill>
                <a:latin typeface="Myriad Pro Light" pitchFamily="34" charset="0"/>
                <a:cs typeface="Calibri"/>
              </a:rPr>
              <a:t>regiszter</a:t>
            </a:r>
            <a:r>
              <a:rPr lang="en-US" sz="4800" dirty="0" smtClean="0">
                <a:solidFill>
                  <a:srgbClr val="FFC000"/>
                </a:solidFill>
                <a:latin typeface="Myriad Pro Light" pitchFamily="34" charset="0"/>
                <a:cs typeface="Calibri"/>
              </a:rPr>
              <a:t> 2013-ban</a:t>
            </a:r>
            <a:endParaRPr lang="en-US" sz="4800" dirty="0">
              <a:solidFill>
                <a:srgbClr val="FFC000"/>
              </a:solidFill>
              <a:latin typeface="Myriad Pro Light" pitchFamily="34" charset="0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429000"/>
            <a:ext cx="3814192" cy="46648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2000" dirty="0" smtClean="0">
                <a:latin typeface="Myriad Pro Light" pitchFamily="34" charset="0"/>
                <a:cs typeface="Calibri"/>
              </a:rPr>
              <a:t>Magyar </a:t>
            </a:r>
            <a:r>
              <a:rPr lang="en-US" sz="2000" dirty="0" err="1" smtClean="0">
                <a:latin typeface="Myriad Pro Light" pitchFamily="34" charset="0"/>
                <a:cs typeface="Calibri"/>
              </a:rPr>
              <a:t>Ciszt</a:t>
            </a:r>
            <a:r>
              <a:rPr lang="hu-HU" sz="2000" dirty="0" smtClean="0">
                <a:latin typeface="Myriad Pro Light" pitchFamily="34" charset="0"/>
                <a:cs typeface="Calibri"/>
              </a:rPr>
              <a:t>ás </a:t>
            </a:r>
            <a:r>
              <a:rPr lang="hu-HU" sz="2000" dirty="0" err="1" smtClean="0">
                <a:latin typeface="Myriad Pro Light" pitchFamily="34" charset="0"/>
                <a:cs typeface="Calibri"/>
              </a:rPr>
              <a:t>Fibrózis</a:t>
            </a:r>
            <a:r>
              <a:rPr lang="hu-HU" sz="2000" dirty="0" smtClean="0">
                <a:latin typeface="Myriad Pro Light" pitchFamily="34" charset="0"/>
                <a:cs typeface="Calibri"/>
              </a:rPr>
              <a:t> regiszter beszámolója</a:t>
            </a:r>
            <a:endParaRPr lang="en-US" sz="2000" dirty="0">
              <a:latin typeface="Myriad Pro Light" pitchFamily="34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3729" y="6154982"/>
            <a:ext cx="1686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white"/>
                </a:solidFill>
                <a:latin typeface="Myriad Pro" pitchFamily="34" charset="0"/>
              </a:rPr>
              <a:t>Marsal</a:t>
            </a:r>
            <a:r>
              <a:rPr lang="en-US" sz="1200" dirty="0">
                <a:solidFill>
                  <a:prstClr val="white"/>
                </a:solidFill>
                <a:latin typeface="Myriad Pro" pitchFamily="34" charset="0"/>
              </a:rPr>
              <a:t> </a:t>
            </a:r>
            <a:r>
              <a:rPr lang="en-US" sz="1200" dirty="0" err="1" smtClean="0">
                <a:solidFill>
                  <a:prstClr val="white"/>
                </a:solidFill>
                <a:latin typeface="Myriad Pro" pitchFamily="34" charset="0"/>
              </a:rPr>
              <a:t>Géza</a:t>
            </a:r>
            <a:endParaRPr lang="hu-HU" sz="1200" dirty="0" smtClean="0">
              <a:solidFill>
                <a:prstClr val="white"/>
              </a:solidFill>
              <a:latin typeface="Myriad Pro" pitchFamily="34" charset="0"/>
            </a:endParaRPr>
          </a:p>
          <a:p>
            <a:r>
              <a:rPr lang="en-US" sz="1200" dirty="0" err="1" smtClean="0">
                <a:solidFill>
                  <a:prstClr val="white"/>
                </a:solidFill>
                <a:latin typeface="Myriad Pro" pitchFamily="34" charset="0"/>
              </a:rPr>
              <a:t>Hornyák</a:t>
            </a:r>
            <a:r>
              <a:rPr lang="hu-HU" sz="1200" dirty="0" smtClean="0">
                <a:solidFill>
                  <a:prstClr val="white"/>
                </a:solidFill>
                <a:latin typeface="Myriad Pro" pitchFamily="34" charset="0"/>
              </a:rPr>
              <a:t>-Kovács</a:t>
            </a:r>
            <a:r>
              <a:rPr lang="en-US" sz="1200" dirty="0">
                <a:solidFill>
                  <a:prstClr val="white"/>
                </a:solidFill>
                <a:latin typeface="Myriad Pro" pitchFamily="34" charset="0"/>
              </a:rPr>
              <a:t> </a:t>
            </a:r>
            <a:r>
              <a:rPr lang="en-US" sz="1200" dirty="0" smtClean="0">
                <a:solidFill>
                  <a:prstClr val="white"/>
                </a:solidFill>
                <a:latin typeface="Myriad Pro" pitchFamily="34" charset="0"/>
              </a:rPr>
              <a:t>Attila</a:t>
            </a:r>
            <a:endParaRPr lang="en-US" sz="1200" dirty="0">
              <a:solidFill>
                <a:prstClr val="white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jomasport.hu/wp-content/uploads/2011/11/map_hungary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1872208" cy="8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6074132"/>
            <a:ext cx="3445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yriad Pro Light" pitchFamily="34" charset="0"/>
              </a:rPr>
              <a:t>5</a:t>
            </a:r>
            <a:r>
              <a:rPr lang="hu-HU" sz="2800" dirty="0" smtClean="0"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yriad Pro Light" pitchFamily="34" charset="0"/>
              </a:rPr>
              <a:t>79 regisztrált beteg</a:t>
            </a:r>
            <a:endParaRPr lang="en-US" sz="2800" dirty="0"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Myriad Pro Light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1908430"/>
              </p:ext>
            </p:extLst>
          </p:nvPr>
        </p:nvGraphicFramePr>
        <p:xfrm>
          <a:off x="843236" y="1180783"/>
          <a:ext cx="828092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34866" y="3964994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19%</a:t>
            </a:r>
            <a:endParaRPr lang="hu-H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33185" y="2924944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26%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99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jomasport.hu/wp-content/uploads/2011/11/map_hungary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1872208" cy="8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6165304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yriad Pro Light" pitchFamily="34" charset="0"/>
              </a:rPr>
              <a:t>Létszám nemek és életkor alapján</a:t>
            </a:r>
            <a:endParaRPr lang="en-US" sz="2800" dirty="0"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Myriad Pro Light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984078"/>
              </p:ext>
            </p:extLst>
          </p:nvPr>
        </p:nvGraphicFramePr>
        <p:xfrm>
          <a:off x="323528" y="1415810"/>
          <a:ext cx="8280920" cy="4867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154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jomasport.hu/wp-content/uploads/2011/11/map_hungary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1872208" cy="8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6134631"/>
            <a:ext cx="3445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yriad Pro Light" pitchFamily="34" charset="0"/>
              </a:rPr>
              <a:t>579 regisztrált beteg</a:t>
            </a:r>
            <a:endParaRPr lang="en-US" sz="2800" dirty="0"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Myriad Pro Ligh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3356992"/>
            <a:ext cx="1492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latin typeface="Myriad Pro" pitchFamily="34" charset="0"/>
              </a:rPr>
              <a:t>201</a:t>
            </a:r>
            <a:r>
              <a:rPr lang="hu-HU" dirty="0">
                <a:latin typeface="Myriad Pro" pitchFamily="34" charset="0"/>
              </a:rPr>
              <a:t>3</a:t>
            </a:r>
            <a:endParaRPr lang="hu-HU" dirty="0" smtClean="0">
              <a:latin typeface="Myriad Pro" pitchFamily="34" charset="0"/>
            </a:endParaRPr>
          </a:p>
          <a:p>
            <a:endParaRPr lang="hu-HU" dirty="0">
              <a:latin typeface="Myriad Pro" pitchFamily="34" charset="0"/>
            </a:endParaRPr>
          </a:p>
          <a:p>
            <a:r>
              <a:rPr lang="hu-HU" dirty="0" smtClean="0">
                <a:latin typeface="Myriad Pro" pitchFamily="34" charset="0"/>
              </a:rPr>
              <a:t>Férfiak:	</a:t>
            </a:r>
            <a:r>
              <a:rPr lang="en-US" dirty="0" smtClean="0">
                <a:latin typeface="Myriad Pro" pitchFamily="34" charset="0"/>
              </a:rPr>
              <a:t>3</a:t>
            </a:r>
            <a:r>
              <a:rPr lang="hu-HU" dirty="0" smtClean="0">
                <a:latin typeface="Myriad Pro" pitchFamily="34" charset="0"/>
              </a:rPr>
              <a:t>20</a:t>
            </a:r>
          </a:p>
          <a:p>
            <a:r>
              <a:rPr lang="hu-HU" dirty="0" smtClean="0">
                <a:latin typeface="Myriad Pro" pitchFamily="34" charset="0"/>
              </a:rPr>
              <a:t>Nők:	259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931570"/>
              </p:ext>
            </p:extLst>
          </p:nvPr>
        </p:nvGraphicFramePr>
        <p:xfrm>
          <a:off x="413792" y="1586686"/>
          <a:ext cx="7110536" cy="4506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662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8064" y="15308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Betegek létszáma lakóhelyeik szerint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245934"/>
              </p:ext>
            </p:extLst>
          </p:nvPr>
        </p:nvGraphicFramePr>
        <p:xfrm>
          <a:off x="-252536" y="153080"/>
          <a:ext cx="9620889" cy="7650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0689" y="764704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Betegek létszáma lakóhelyeik szerint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044" y="97314"/>
            <a:ext cx="8229600" cy="811560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8614"/>
            <a:ext cx="8568952" cy="526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5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836712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Betegek létszáma 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ell</a:t>
            </a:r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átó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 </a:t>
            </a:r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helyeik szerint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3044" y="169168"/>
            <a:ext cx="8229600" cy="811560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468886"/>
              </p:ext>
            </p:extLst>
          </p:nvPr>
        </p:nvGraphicFramePr>
        <p:xfrm>
          <a:off x="-11432" y="1206044"/>
          <a:ext cx="9758364" cy="5583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59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1886"/>
            <a:ext cx="8625614" cy="5313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764704"/>
            <a:ext cx="722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Betegek létszáma 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ell</a:t>
            </a:r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átó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 </a:t>
            </a:r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helyeik szerinti megyei összesítésben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4029" y="2755740"/>
            <a:ext cx="30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Budapest</a:t>
            </a:r>
            <a:br>
              <a:rPr lang="hu-HU" sz="1200" b="1" dirty="0" smtClean="0">
                <a:solidFill>
                  <a:srgbClr val="FF0000"/>
                </a:solidFill>
              </a:rPr>
            </a:br>
            <a:r>
              <a:rPr lang="hu-HU" sz="1200" b="1" dirty="0" smtClean="0">
                <a:solidFill>
                  <a:srgbClr val="FF0000"/>
                </a:solidFill>
              </a:rPr>
              <a:t>HP, OKTPI, SOTE 2, SOTE Tüdők</a:t>
            </a:r>
            <a:r>
              <a:rPr lang="hu-HU" sz="1200" b="1" dirty="0">
                <a:solidFill>
                  <a:srgbClr val="FF0000"/>
                </a:solidFill>
              </a:rPr>
              <a:t>,</a:t>
            </a:r>
            <a:r>
              <a:rPr lang="hu-HU" sz="1200" b="1" dirty="0" smtClean="0">
                <a:solidFill>
                  <a:srgbClr val="FF0000"/>
                </a:solidFill>
              </a:rPr>
              <a:t> Beteshda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1066" y="3414321"/>
            <a:ext cx="950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Törökbálint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0923" y="5249524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Mosdós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184" y="3944089"/>
            <a:ext cx="1202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Székesfehérvár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2554" y="5343599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Szeged</a:t>
            </a:r>
            <a:r>
              <a:rPr lang="hu-HU" sz="1600" b="1" dirty="0" smtClean="0">
                <a:solidFill>
                  <a:schemeClr val="bg1"/>
                </a:solidFill>
              </a:rPr>
              <a:t/>
            </a:r>
            <a:br>
              <a:rPr lang="hu-HU" sz="1600" b="1" dirty="0" smtClean="0">
                <a:solidFill>
                  <a:schemeClr val="bg1"/>
                </a:solidFill>
              </a:rPr>
            </a:br>
            <a:r>
              <a:rPr lang="hu-HU" sz="1200" b="1" dirty="0" smtClean="0">
                <a:solidFill>
                  <a:srgbClr val="FF0000"/>
                </a:solidFill>
              </a:rPr>
              <a:t>Deszk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2130" y="3368154"/>
            <a:ext cx="123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Debrecen AOK, </a:t>
            </a:r>
            <a:br>
              <a:rPr lang="hu-HU" sz="1200" b="1" dirty="0" smtClean="0">
                <a:solidFill>
                  <a:srgbClr val="FF0000"/>
                </a:solidFill>
              </a:rPr>
            </a:br>
            <a:r>
              <a:rPr lang="hu-HU" sz="1200" b="1" dirty="0" err="1" smtClean="0">
                <a:solidFill>
                  <a:srgbClr val="FF0000"/>
                </a:solidFill>
              </a:rPr>
              <a:t>Kenézy</a:t>
            </a:r>
            <a:r>
              <a:rPr lang="hu-HU" sz="1200" b="1" dirty="0" smtClean="0">
                <a:solidFill>
                  <a:srgbClr val="FF0000"/>
                </a:solidFill>
              </a:rPr>
              <a:t>, </a:t>
            </a:r>
            <a:br>
              <a:rPr lang="hu-HU" sz="1200" b="1" dirty="0" smtClean="0">
                <a:solidFill>
                  <a:srgbClr val="FF0000"/>
                </a:solidFill>
              </a:rPr>
            </a:br>
            <a:r>
              <a:rPr lang="hu-HU" sz="1200" b="1" dirty="0" smtClean="0">
                <a:solidFill>
                  <a:srgbClr val="FF0000"/>
                </a:solidFill>
              </a:rPr>
              <a:t>OEC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4" y="2359913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Nyíregyháza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1567825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Miskolc</a:t>
            </a:r>
            <a:r>
              <a:rPr lang="en-US" sz="1200" b="1" dirty="0" smtClean="0">
                <a:solidFill>
                  <a:srgbClr val="FF0000"/>
                </a:solidFill>
              </a:rPr>
              <a:t> , MISEK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957" y="3584049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Szombathely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7320" y="2986573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Győr</a:t>
            </a:r>
            <a:r>
              <a:rPr lang="en-US" sz="1200" b="1" dirty="0" smtClean="0">
                <a:solidFill>
                  <a:srgbClr val="FF0000"/>
                </a:solidFill>
              </a:rPr>
              <a:t>,</a:t>
            </a:r>
            <a:br>
              <a:rPr lang="en-US" sz="1200" b="1" dirty="0" smtClean="0">
                <a:solidFill>
                  <a:srgbClr val="FF0000"/>
                </a:solidFill>
              </a:rPr>
            </a:br>
            <a:r>
              <a:rPr lang="en-US" sz="1200" b="1" dirty="0" err="1" smtClean="0">
                <a:solidFill>
                  <a:srgbClr val="FF0000"/>
                </a:solidFill>
              </a:rPr>
              <a:t>Gy</a:t>
            </a:r>
            <a:r>
              <a:rPr lang="hu-HU" sz="1200" b="1" dirty="0" smtClean="0">
                <a:solidFill>
                  <a:srgbClr val="FF0000"/>
                </a:solidFill>
              </a:rPr>
              <a:t>őr Pulmo.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9129" y="3944089"/>
            <a:ext cx="1208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Ajka, Veszprém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4569" y="4797152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Zalaegerszeg</a:t>
            </a:r>
            <a:br>
              <a:rPr lang="hu-HU" sz="1200" b="1" dirty="0" smtClean="0">
                <a:solidFill>
                  <a:srgbClr val="FF0000"/>
                </a:solidFill>
              </a:rPr>
            </a:br>
            <a:r>
              <a:rPr lang="hu-HU" sz="1200" b="1" dirty="0" smtClean="0">
                <a:solidFill>
                  <a:srgbClr val="FF0000"/>
                </a:solidFill>
              </a:rPr>
              <a:t>Nagykanizsa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73044" y="97314"/>
            <a:ext cx="8229600" cy="811560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5776" y="6032321"/>
            <a:ext cx="482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P</a:t>
            </a:r>
            <a:r>
              <a:rPr lang="hu-HU" sz="1200" b="1" dirty="0" smtClean="0">
                <a:solidFill>
                  <a:srgbClr val="FF0000"/>
                </a:solidFill>
              </a:rPr>
              <a:t>écs</a:t>
            </a:r>
            <a:endParaRPr lang="hu-H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99992" y="548680"/>
            <a:ext cx="559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Több ellátó helyen kezelt betegek száma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4869898"/>
              </p:ext>
            </p:extLst>
          </p:nvPr>
        </p:nvGraphicFramePr>
        <p:xfrm>
          <a:off x="0" y="918012"/>
          <a:ext cx="9144000" cy="593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29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795386"/>
              </p:ext>
            </p:extLst>
          </p:nvPr>
        </p:nvGraphicFramePr>
        <p:xfrm>
          <a:off x="251520" y="1340768"/>
          <a:ext cx="853244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0456" y="6146140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yriad Pro Light" pitchFamily="34" charset="0"/>
              </a:rPr>
              <a:t>Medi</a:t>
            </a:r>
            <a:r>
              <a:rPr lang="hu-HU" sz="2800" dirty="0" smtClean="0"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Myriad Pro Light" pitchFamily="34" charset="0"/>
              </a:rPr>
              <a:t>án:  16 év</a:t>
            </a:r>
            <a:endParaRPr lang="en-US" sz="2800" dirty="0"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7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03687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Átlagéletkorok lakóhelyek szerint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993498"/>
              </p:ext>
            </p:extLst>
          </p:nvPr>
        </p:nvGraphicFramePr>
        <p:xfrm>
          <a:off x="-108520" y="0"/>
          <a:ext cx="9361040" cy="675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55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Bemutatkozás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112" y="1844824"/>
            <a:ext cx="84249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Myriad Pro" pitchFamily="34" charset="0"/>
              </a:rPr>
              <a:t>Magyarországi</a:t>
            </a:r>
            <a:r>
              <a:rPr lang="en-US" sz="3200" dirty="0" smtClean="0">
                <a:latin typeface="Myriad Pro" pitchFamily="34" charset="0"/>
              </a:rPr>
              <a:t> </a:t>
            </a:r>
            <a:r>
              <a:rPr lang="en-US" sz="3200" dirty="0" err="1" smtClean="0">
                <a:latin typeface="Myriad Pro" pitchFamily="34" charset="0"/>
              </a:rPr>
              <a:t>Cisztás</a:t>
            </a:r>
            <a:r>
              <a:rPr lang="en-US" sz="3200" dirty="0" smtClean="0">
                <a:latin typeface="Myriad Pro" pitchFamily="34" charset="0"/>
              </a:rPr>
              <a:t> </a:t>
            </a:r>
            <a:r>
              <a:rPr lang="en-US" sz="3200" dirty="0" err="1" smtClean="0">
                <a:latin typeface="Myriad Pro" pitchFamily="34" charset="0"/>
              </a:rPr>
              <a:t>Fibrózis</a:t>
            </a:r>
            <a:r>
              <a:rPr lang="en-US" sz="3200" dirty="0" smtClean="0">
                <a:latin typeface="Myriad Pro" pitchFamily="34" charset="0"/>
              </a:rPr>
              <a:t> </a:t>
            </a:r>
            <a:r>
              <a:rPr lang="en-US" sz="3200" dirty="0" err="1" smtClean="0">
                <a:latin typeface="Myriad Pro" pitchFamily="34" charset="0"/>
              </a:rPr>
              <a:t>regiszter</a:t>
            </a:r>
            <a:r>
              <a:rPr lang="en-US" sz="3200" dirty="0" smtClean="0">
                <a:latin typeface="Myriad Pro" pitchFamily="34" charset="0"/>
              </a:rPr>
              <a:t/>
            </a:r>
            <a:br>
              <a:rPr lang="en-US" sz="3200" dirty="0" smtClean="0">
                <a:latin typeface="Myriad Pro" pitchFamily="34" charset="0"/>
              </a:rPr>
            </a:br>
            <a:r>
              <a:rPr lang="en-US" sz="3200" dirty="0" err="1" smtClean="0">
                <a:latin typeface="Myriad Pro" pitchFamily="34" charset="0"/>
              </a:rPr>
              <a:t>Egészségügyi</a:t>
            </a:r>
            <a:r>
              <a:rPr lang="en-US" sz="3200" dirty="0" smtClean="0">
                <a:latin typeface="Myriad Pro" pitchFamily="34" charset="0"/>
              </a:rPr>
              <a:t> </a:t>
            </a:r>
            <a:r>
              <a:rPr lang="en-US" sz="3200" dirty="0" err="1" smtClean="0">
                <a:latin typeface="Myriad Pro" pitchFamily="34" charset="0"/>
              </a:rPr>
              <a:t>Tudományos</a:t>
            </a:r>
            <a:r>
              <a:rPr lang="en-US" sz="3200" dirty="0" smtClean="0">
                <a:latin typeface="Myriad Pro" pitchFamily="34" charset="0"/>
              </a:rPr>
              <a:t> </a:t>
            </a:r>
            <a:r>
              <a:rPr lang="en-US" sz="3200" dirty="0" err="1" smtClean="0">
                <a:latin typeface="Myriad Pro" pitchFamily="34" charset="0"/>
              </a:rPr>
              <a:t>Tanács</a:t>
            </a:r>
            <a:endParaRPr lang="en-US" sz="3200" dirty="0" smtClean="0">
              <a:latin typeface="Myriad Pro" pitchFamily="34" charset="0"/>
            </a:endParaRPr>
          </a:p>
          <a:p>
            <a:pPr algn="ctr"/>
            <a:r>
              <a:rPr lang="en-US" dirty="0" smtClean="0">
                <a:latin typeface="Myriad Pro" pitchFamily="34" charset="0"/>
              </a:rPr>
              <a:t>(</a:t>
            </a:r>
            <a:r>
              <a:rPr lang="hu-HU" dirty="0" smtClean="0">
                <a:latin typeface="Myriad Pro" pitchFamily="34" charset="0"/>
              </a:rPr>
              <a:t>2011. május 31)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899592" y="3789040"/>
            <a:ext cx="7632848" cy="2575414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Myriad Pro" pitchFamily="34" charset="0"/>
              </a:rPr>
              <a:t>Dr. </a:t>
            </a:r>
            <a:r>
              <a:rPr lang="en-US" sz="2000" dirty="0" err="1" smtClean="0">
                <a:latin typeface="Myriad Pro" pitchFamily="34" charset="0"/>
              </a:rPr>
              <a:t>Újhelyi</a:t>
            </a:r>
            <a:r>
              <a:rPr lang="en-US" sz="2000" dirty="0" smtClean="0">
                <a:latin typeface="Myriad Pro" pitchFamily="34" charset="0"/>
              </a:rPr>
              <a:t> Rita 			</a:t>
            </a:r>
            <a:r>
              <a:rPr lang="hu-HU" sz="2000" dirty="0" smtClean="0">
                <a:latin typeface="Myriad Pro" pitchFamily="34" charset="0"/>
              </a:rPr>
              <a:t>country </a:t>
            </a:r>
            <a:r>
              <a:rPr lang="hu-HU" sz="2000" dirty="0" err="1" smtClean="0">
                <a:latin typeface="Myriad Pro" pitchFamily="34" charset="0"/>
              </a:rPr>
              <a:t>representative</a:t>
            </a:r>
            <a:endParaRPr lang="en-US" sz="2000" dirty="0" smtClean="0">
              <a:latin typeface="Myriad Pro" pitchFamily="34" charset="0"/>
            </a:endParaRPr>
          </a:p>
          <a:p>
            <a:r>
              <a:rPr lang="en-US" sz="2000" dirty="0" smtClean="0">
                <a:latin typeface="Myriad Pro" pitchFamily="34" charset="0"/>
              </a:rPr>
              <a:t>Dr. </a:t>
            </a:r>
            <a:r>
              <a:rPr lang="en-US" sz="2000" dirty="0" err="1" smtClean="0">
                <a:latin typeface="Myriad Pro" pitchFamily="34" charset="0"/>
              </a:rPr>
              <a:t>Csiszér</a:t>
            </a:r>
            <a:r>
              <a:rPr lang="en-US" sz="2000" dirty="0" smtClean="0">
                <a:latin typeface="Myriad Pro" pitchFamily="34" charset="0"/>
              </a:rPr>
              <a:t> </a:t>
            </a:r>
            <a:r>
              <a:rPr lang="en-US" sz="2000" dirty="0" err="1" smtClean="0">
                <a:latin typeface="Myriad Pro" pitchFamily="34" charset="0"/>
              </a:rPr>
              <a:t>Eszter</a:t>
            </a:r>
            <a:r>
              <a:rPr lang="en-US" sz="2000" dirty="0" smtClean="0">
                <a:latin typeface="Myriad Pro" pitchFamily="34" charset="0"/>
              </a:rPr>
              <a:t> 			sponsor, coordinator</a:t>
            </a:r>
          </a:p>
          <a:p>
            <a:r>
              <a:rPr lang="en-US" sz="2000" dirty="0" err="1" smtClean="0">
                <a:latin typeface="Myriad Pro" pitchFamily="34" charset="0"/>
              </a:rPr>
              <a:t>Hornyák</a:t>
            </a:r>
            <a:r>
              <a:rPr lang="en-US" sz="2000" dirty="0" smtClean="0">
                <a:latin typeface="Myriad Pro" pitchFamily="34" charset="0"/>
              </a:rPr>
              <a:t> Attila 			</a:t>
            </a:r>
            <a:r>
              <a:rPr lang="hu-HU" sz="2000" dirty="0" err="1" smtClean="0">
                <a:latin typeface="Myriad Pro" pitchFamily="34" charset="0"/>
              </a:rPr>
              <a:t>assistant</a:t>
            </a:r>
            <a:r>
              <a:rPr lang="en-US" sz="2000" dirty="0" smtClean="0">
                <a:latin typeface="Myriad Pro" pitchFamily="34" charset="0"/>
              </a:rPr>
              <a:t>	</a:t>
            </a:r>
          </a:p>
          <a:p>
            <a:r>
              <a:rPr lang="en-US" sz="2000" dirty="0" err="1" smtClean="0">
                <a:latin typeface="Myriad Pro" pitchFamily="34" charset="0"/>
              </a:rPr>
              <a:t>Marsal</a:t>
            </a:r>
            <a:r>
              <a:rPr lang="en-US" sz="2000" dirty="0" smtClean="0">
                <a:latin typeface="Myriad Pro" pitchFamily="34" charset="0"/>
              </a:rPr>
              <a:t> </a:t>
            </a:r>
            <a:r>
              <a:rPr lang="en-US" sz="2000" dirty="0" err="1" smtClean="0">
                <a:latin typeface="Myriad Pro" pitchFamily="34" charset="0"/>
              </a:rPr>
              <a:t>Géza</a:t>
            </a:r>
            <a:r>
              <a:rPr lang="en-US" sz="2000" dirty="0" smtClean="0">
                <a:latin typeface="Myriad Pro" pitchFamily="34" charset="0"/>
              </a:rPr>
              <a:t>		</a:t>
            </a:r>
            <a:r>
              <a:rPr lang="hu-HU" sz="2000" dirty="0" smtClean="0">
                <a:latin typeface="Myriad Pro" pitchFamily="34" charset="0"/>
              </a:rPr>
              <a:t>	</a:t>
            </a:r>
            <a:r>
              <a:rPr lang="en-US" sz="2000" dirty="0" smtClean="0">
                <a:latin typeface="Myriad Pro" pitchFamily="34" charset="0"/>
              </a:rPr>
              <a:t>	d</a:t>
            </a:r>
            <a:r>
              <a:rPr lang="hu-HU" sz="2000" dirty="0" err="1" smtClean="0">
                <a:latin typeface="Myriad Pro" pitchFamily="34" charset="0"/>
              </a:rPr>
              <a:t>ata</a:t>
            </a:r>
            <a:r>
              <a:rPr lang="hu-HU" sz="2000" dirty="0" smtClean="0">
                <a:latin typeface="Myriad Pro" pitchFamily="34" charset="0"/>
              </a:rPr>
              <a:t> </a:t>
            </a:r>
            <a:r>
              <a:rPr lang="hu-HU" sz="2000" dirty="0" err="1" smtClean="0">
                <a:latin typeface="Myriad Pro" pitchFamily="34" charset="0"/>
              </a:rPr>
              <a:t>manager</a:t>
            </a:r>
            <a:endParaRPr lang="en-US" sz="20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08720"/>
            <a:ext cx="351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Átlagéletkorok lakóhelyek szerint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1731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3681"/>
            <a:ext cx="8712968" cy="535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39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512" y="83671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  <a:latin typeface="Myriad Pro Light" pitchFamily="34" charset="0"/>
              </a:rPr>
              <a:t>Korfa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911731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288463"/>
              </p:ext>
            </p:extLst>
          </p:nvPr>
        </p:nvGraphicFramePr>
        <p:xfrm>
          <a:off x="-108520" y="836712"/>
          <a:ext cx="9361039" cy="601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78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196752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Myriad Pro" pitchFamily="34" charset="0"/>
              </a:rPr>
              <a:t>Felnőtt</a:t>
            </a:r>
            <a:r>
              <a:rPr lang="en-US" dirty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Myriad Pro" pitchFamily="34" charset="0"/>
              </a:rPr>
              <a:t>ellátásba</a:t>
            </a:r>
            <a:r>
              <a:rPr lang="en-US" dirty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hu-HU" dirty="0" smtClean="0">
                <a:solidFill>
                  <a:srgbClr val="FFC000"/>
                </a:solidFill>
                <a:latin typeface="Myriad Pro" pitchFamily="34" charset="0"/>
              </a:rPr>
              <a:t>várhatóan </a:t>
            </a:r>
            <a:r>
              <a:rPr lang="en-US" dirty="0" err="1" smtClean="0">
                <a:solidFill>
                  <a:srgbClr val="FFC000"/>
                </a:solidFill>
                <a:latin typeface="Myriad Pro" pitchFamily="34" charset="0"/>
              </a:rPr>
              <a:t>átlépő</a:t>
            </a:r>
            <a:r>
              <a:rPr lang="en-US" dirty="0" smtClean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Myriad Pro" pitchFamily="34" charset="0"/>
              </a:rPr>
              <a:t>betegek</a:t>
            </a:r>
            <a:r>
              <a:rPr lang="en-US" dirty="0">
                <a:solidFill>
                  <a:srgbClr val="FFC000"/>
                </a:solidFill>
                <a:latin typeface="Myriad Pro" pitchFamily="34" charset="0"/>
              </a:rPr>
              <a:t>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440311"/>
              </p:ext>
            </p:extLst>
          </p:nvPr>
        </p:nvGraphicFramePr>
        <p:xfrm>
          <a:off x="251520" y="1219044"/>
          <a:ext cx="8496944" cy="5175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21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1560" y="764704"/>
            <a:ext cx="599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Myriad Pro" pitchFamily="34" charset="0"/>
              </a:rPr>
              <a:t>Felnőtt</a:t>
            </a:r>
            <a:r>
              <a:rPr lang="en-US" dirty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Myriad Pro" pitchFamily="34" charset="0"/>
              </a:rPr>
              <a:t>ellátásba</a:t>
            </a:r>
            <a:r>
              <a:rPr lang="en-US" dirty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Myriad Pro" pitchFamily="34" charset="0"/>
              </a:rPr>
              <a:t>átlépő</a:t>
            </a:r>
            <a:r>
              <a:rPr lang="en-US" dirty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Myriad Pro" pitchFamily="34" charset="0"/>
              </a:rPr>
              <a:t>betegek</a:t>
            </a:r>
            <a:r>
              <a:rPr lang="en-US" dirty="0" smtClean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Myriad Pro" pitchFamily="34" charset="0"/>
              </a:rPr>
              <a:t>sz</a:t>
            </a:r>
            <a:r>
              <a:rPr lang="hu-HU" dirty="0" err="1" smtClean="0">
                <a:solidFill>
                  <a:srgbClr val="FFC000"/>
                </a:solidFill>
                <a:latin typeface="Myriad Pro" pitchFamily="34" charset="0"/>
              </a:rPr>
              <a:t>áma</a:t>
            </a:r>
            <a:r>
              <a:rPr lang="hu-HU" dirty="0" smtClean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hu-HU" dirty="0" err="1" smtClean="0">
                <a:solidFill>
                  <a:srgbClr val="FFC000"/>
                </a:solidFill>
                <a:latin typeface="Myriad Pro" pitchFamily="34" charset="0"/>
              </a:rPr>
              <a:t>ellátóhelyenként</a:t>
            </a:r>
            <a:r>
              <a:rPr lang="en-US" dirty="0" smtClean="0">
                <a:solidFill>
                  <a:srgbClr val="FFC000"/>
                </a:solidFill>
                <a:latin typeface="Myriad Pro" pitchFamily="34" charset="0"/>
              </a:rPr>
              <a:t> </a:t>
            </a:r>
            <a:endParaRPr lang="en-US" dirty="0">
              <a:solidFill>
                <a:srgbClr val="FFC000"/>
              </a:solidFill>
              <a:latin typeface="Myriad Pro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</a:t>
            </a:r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354529"/>
              </p:ext>
            </p:extLst>
          </p:nvPr>
        </p:nvGraphicFramePr>
        <p:xfrm>
          <a:off x="755576" y="1484777"/>
          <a:ext cx="7848871" cy="4968558"/>
        </p:xfrm>
        <a:graphic>
          <a:graphicData uri="http://schemas.openxmlformats.org/drawingml/2006/table">
            <a:tbl>
              <a:tblPr/>
              <a:tblGrid>
                <a:gridCol w="2547259"/>
                <a:gridCol w="1325403"/>
                <a:gridCol w="1325403"/>
                <a:gridCol w="1325403"/>
                <a:gridCol w="1325403"/>
              </a:tblGrid>
              <a:tr h="276031"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Ajka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BP - Heim Pál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BP - Korányi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BP - SOTE 1. GYK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Debrecen - AOK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Debrecen - Kenézy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Debrecen - OEC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Győr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Miskolc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Mosdós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Nyíregyháza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Pécs PTE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Szeged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Szombathely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Törökbálint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Veszprém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3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Zalaegerszeg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3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8555" y="1373056"/>
            <a:ext cx="509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Myriad Pro" pitchFamily="34" charset="0"/>
              </a:rPr>
              <a:t>Légzésfunkciós átlagértékek </a:t>
            </a:r>
            <a:r>
              <a:rPr lang="en-US" dirty="0" err="1" smtClean="0">
                <a:latin typeface="Myriad Pro" pitchFamily="34" charset="0"/>
              </a:rPr>
              <a:t>korcsoportok</a:t>
            </a:r>
            <a:r>
              <a:rPr lang="en-US" dirty="0" smtClean="0">
                <a:latin typeface="Myriad Pro" pitchFamily="34" charset="0"/>
              </a:rPr>
              <a:t> </a:t>
            </a:r>
            <a:r>
              <a:rPr lang="en-US" dirty="0" err="1" smtClean="0">
                <a:latin typeface="Myriad Pro" pitchFamily="34" charset="0"/>
              </a:rPr>
              <a:t>szerint</a:t>
            </a:r>
            <a:r>
              <a:rPr lang="en-US" dirty="0" smtClean="0">
                <a:latin typeface="Myriad Pro" pitchFamily="34" charset="0"/>
              </a:rPr>
              <a:t> </a:t>
            </a:r>
            <a:r>
              <a:rPr lang="hu-HU" dirty="0" smtClean="0">
                <a:latin typeface="Myriad Pro" pitchFamily="34" charset="0"/>
              </a:rPr>
              <a:t>(FEV1</a:t>
            </a:r>
            <a:r>
              <a:rPr lang="en-US" dirty="0">
                <a:latin typeface="Myriad Pro" pitchFamily="34" charset="0"/>
              </a:rPr>
              <a:t> </a:t>
            </a:r>
            <a:r>
              <a:rPr lang="hu-HU" dirty="0" smtClean="0">
                <a:latin typeface="Myriad Pro" pitchFamily="34" charset="0"/>
              </a:rPr>
              <a:t>%)</a:t>
            </a:r>
            <a:endParaRPr lang="hu-HU" dirty="0">
              <a:latin typeface="Myriad Pro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270350"/>
              </p:ext>
            </p:extLst>
          </p:nvPr>
        </p:nvGraphicFramePr>
        <p:xfrm>
          <a:off x="251520" y="1916832"/>
          <a:ext cx="871296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38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0825"/>
              </p:ext>
            </p:extLst>
          </p:nvPr>
        </p:nvGraphicFramePr>
        <p:xfrm>
          <a:off x="107505" y="1397088"/>
          <a:ext cx="9036495" cy="548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9632" y="1373056"/>
            <a:ext cx="6247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rgbClr val="FFC000"/>
                </a:solidFill>
                <a:latin typeface="Myriad Pro" pitchFamily="34" charset="0"/>
              </a:rPr>
              <a:t>Légzésfunkciós átlagértékek ellátóhelyek </a:t>
            </a:r>
            <a:r>
              <a:rPr lang="en-US" sz="1600" dirty="0" err="1" smtClean="0">
                <a:solidFill>
                  <a:srgbClr val="FFC000"/>
                </a:solidFill>
                <a:latin typeface="Myriad Pro" pitchFamily="34" charset="0"/>
              </a:rPr>
              <a:t>szerint</a:t>
            </a:r>
            <a:r>
              <a:rPr lang="hu-HU" sz="1600" dirty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hu-HU" sz="1600" dirty="0" smtClean="0">
                <a:solidFill>
                  <a:srgbClr val="FFC000"/>
                </a:solidFill>
                <a:latin typeface="Myriad Pro" pitchFamily="34" charset="0"/>
              </a:rPr>
              <a:t>(FEV1%)</a:t>
            </a:r>
            <a:endParaRPr lang="hu-HU" sz="1600" dirty="0">
              <a:solidFill>
                <a:srgbClr val="FFC00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1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8555" y="1373056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Myriad Pro" pitchFamily="34" charset="0"/>
              </a:rPr>
              <a:t>BMI</a:t>
            </a:r>
            <a:r>
              <a:rPr lang="hu-HU" dirty="0" smtClean="0">
                <a:latin typeface="Myriad Pro" pitchFamily="34" charset="0"/>
              </a:rPr>
              <a:t> átlagértékek </a:t>
            </a:r>
            <a:r>
              <a:rPr lang="en-US" dirty="0" err="1" smtClean="0">
                <a:latin typeface="Myriad Pro" pitchFamily="34" charset="0"/>
              </a:rPr>
              <a:t>korcsoportok</a:t>
            </a:r>
            <a:r>
              <a:rPr lang="en-US" dirty="0" smtClean="0">
                <a:latin typeface="Myriad Pro" pitchFamily="34" charset="0"/>
              </a:rPr>
              <a:t> </a:t>
            </a:r>
            <a:r>
              <a:rPr lang="en-US" dirty="0" err="1" smtClean="0">
                <a:latin typeface="Myriad Pro" pitchFamily="34" charset="0"/>
              </a:rPr>
              <a:t>szerint</a:t>
            </a:r>
            <a:endParaRPr lang="hu-HU" dirty="0">
              <a:latin typeface="Myriad Pro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879026"/>
              </p:ext>
            </p:extLst>
          </p:nvPr>
        </p:nvGraphicFramePr>
        <p:xfrm>
          <a:off x="107504" y="1742388"/>
          <a:ext cx="8928992" cy="499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46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9632" y="1373056"/>
            <a:ext cx="6247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rgbClr val="FFC000"/>
                </a:solidFill>
                <a:latin typeface="Myriad Pro" pitchFamily="34" charset="0"/>
              </a:rPr>
              <a:t>Genetika</a:t>
            </a:r>
            <a:endParaRPr lang="hu-HU" sz="1600" dirty="0">
              <a:solidFill>
                <a:srgbClr val="FFC000"/>
              </a:solidFill>
              <a:latin typeface="Myriad Pro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917430"/>
              </p:ext>
            </p:extLst>
          </p:nvPr>
        </p:nvGraphicFramePr>
        <p:xfrm>
          <a:off x="179512" y="1711610"/>
          <a:ext cx="8784976" cy="5029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56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FFC000"/>
                </a:solidFill>
                <a:latin typeface="Myriad Pro Light" pitchFamily="34" charset="0"/>
              </a:rPr>
              <a:t>Magyar CF Regiszter 2013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306" y="1908845"/>
            <a:ext cx="73448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Myriad Pro" pitchFamily="34" charset="0"/>
              </a:rPr>
              <a:t>Összefoglalás</a:t>
            </a:r>
          </a:p>
          <a:p>
            <a:endParaRPr lang="hu-HU" sz="3200" dirty="0">
              <a:latin typeface="Myriad Pro" pitchFamily="34" charset="0"/>
            </a:endParaRPr>
          </a:p>
          <a:p>
            <a:pPr marL="457200" indent="-457200">
              <a:buFontTx/>
              <a:buChar char="-"/>
            </a:pPr>
            <a:r>
              <a:rPr lang="hu-HU" sz="3200" dirty="0" smtClean="0">
                <a:latin typeface="Myriad Pro" pitchFamily="34" charset="0"/>
              </a:rPr>
              <a:t>ECFS Annual report 2010</a:t>
            </a:r>
          </a:p>
          <a:p>
            <a:pPr marL="457200" indent="-457200">
              <a:buFontTx/>
              <a:buChar char="-"/>
            </a:pPr>
            <a:r>
              <a:rPr lang="hu-HU" sz="3200" dirty="0" smtClean="0">
                <a:latin typeface="Myriad Pro" pitchFamily="34" charset="0"/>
              </a:rPr>
              <a:t>Duplikációk elkerülése</a:t>
            </a:r>
          </a:p>
          <a:p>
            <a:pPr marL="457200" indent="-457200">
              <a:buFontTx/>
              <a:buChar char="-"/>
            </a:pPr>
            <a:r>
              <a:rPr lang="hu-HU" sz="3200" dirty="0" smtClean="0">
                <a:latin typeface="Myriad Pro" pitchFamily="34" charset="0"/>
              </a:rPr>
              <a:t>Klinikai adatok mélyebb elemzése</a:t>
            </a:r>
          </a:p>
          <a:p>
            <a:pPr marL="457200" indent="-457200">
              <a:buFontTx/>
              <a:buChar char="-"/>
            </a:pPr>
            <a:r>
              <a:rPr lang="hu-HU" sz="3200" dirty="0" smtClean="0">
                <a:latin typeface="Myriad Pro" pitchFamily="34" charset="0"/>
              </a:rPr>
              <a:t>Genetikai adatok értelmezése</a:t>
            </a:r>
          </a:p>
          <a:p>
            <a:pPr marL="457200" indent="-457200">
              <a:buFontTx/>
              <a:buChar char="-"/>
            </a:pPr>
            <a:endParaRPr lang="hu-HU" sz="3200" dirty="0" smtClean="0">
              <a:latin typeface="Myriad Pro" pitchFamily="34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924944"/>
            <a:ext cx="6168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Myriad Pro" pitchFamily="34" charset="0"/>
              </a:rPr>
              <a:t>Köszönjük a figyelmet várjuk a kérdéseket és észrevételeket!</a:t>
            </a:r>
          </a:p>
        </p:txBody>
      </p:sp>
    </p:spTree>
    <p:extLst>
      <p:ext uri="{BB962C8B-B14F-4D97-AF65-F5344CB8AC3E}">
        <p14:creationId xmlns:p14="http://schemas.microsoft.com/office/powerpoint/2010/main" val="20766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688156"/>
            <a:ext cx="5075095" cy="72222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" name="Afbeelding 5" descr="logo(origineel)ECFSP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293096"/>
            <a:ext cx="2185805" cy="22253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02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5" y="2132856"/>
            <a:ext cx="4894625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ECFS Patient Registry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7616" y="2708920"/>
            <a:ext cx="34563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Myriad Pro" pitchFamily="34" charset="0"/>
              </a:rPr>
              <a:t>14 countries with a national </a:t>
            </a:r>
            <a:r>
              <a:rPr lang="en-US" dirty="0" smtClean="0">
                <a:latin typeface="Myriad Pro" pitchFamily="34" charset="0"/>
              </a:rPr>
              <a:t>registry</a:t>
            </a:r>
            <a:endParaRPr lang="hu-HU" dirty="0" smtClean="0"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Myriad Pro" pitchFamily="34" charset="0"/>
              </a:rPr>
              <a:t>9 countries including 57 </a:t>
            </a:r>
            <a:r>
              <a:rPr lang="en-US" dirty="0" err="1" smtClean="0">
                <a:latin typeface="Myriad Pro" pitchFamily="34" charset="0"/>
              </a:rPr>
              <a:t>centres</a:t>
            </a:r>
            <a:endParaRPr lang="en-US" dirty="0" smtClean="0"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Myriad Pro" pitchFamily="34" charset="0"/>
              </a:rPr>
              <a:t>2</a:t>
            </a:r>
            <a:r>
              <a:rPr lang="hu-HU" sz="2400" dirty="0" smtClean="0">
                <a:latin typeface="Myriad Pro" pitchFamily="34" charset="0"/>
              </a:rPr>
              <a:t>3</a:t>
            </a:r>
            <a:r>
              <a:rPr lang="en-US" sz="2400" dirty="0" smtClean="0">
                <a:latin typeface="Myriad Pro" pitchFamily="34" charset="0"/>
              </a:rPr>
              <a:t> </a:t>
            </a:r>
            <a:r>
              <a:rPr lang="hu-HU" sz="2400" dirty="0" err="1" smtClean="0">
                <a:latin typeface="Myriad Pro" pitchFamily="34" charset="0"/>
              </a:rPr>
              <a:t>countries</a:t>
            </a:r>
            <a:endParaRPr lang="en-US" sz="2400" dirty="0" smtClean="0">
              <a:latin typeface="Myriad Pro" pitchFamily="34" charset="0"/>
            </a:endParaRPr>
          </a:p>
          <a:p>
            <a:endParaRPr lang="hu-HU" dirty="0" smtClean="0">
              <a:latin typeface="Myriad Pro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Myriad Pro" pitchFamily="34" charset="0"/>
              </a:rPr>
              <a:t>More than </a:t>
            </a:r>
            <a:r>
              <a:rPr lang="hu-HU" sz="2800" dirty="0" smtClean="0">
                <a:latin typeface="Myriad Pro" pitchFamily="34" charset="0"/>
              </a:rPr>
              <a:t>30</a:t>
            </a:r>
            <a:r>
              <a:rPr lang="en-US" sz="2800" dirty="0" smtClean="0">
                <a:latin typeface="Myriad Pro" pitchFamily="34" charset="0"/>
              </a:rPr>
              <a:t>,000 </a:t>
            </a:r>
            <a:r>
              <a:rPr lang="hu-HU" sz="2800" dirty="0" err="1" smtClean="0">
                <a:latin typeface="Myriad Pro" pitchFamily="34" charset="0"/>
              </a:rPr>
              <a:t>patients</a:t>
            </a:r>
            <a:endParaRPr lang="hu-HU" sz="2800" dirty="0" smtClean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logo(origineel)ECFSP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9"/>
            <a:ext cx="2051163" cy="20882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1520" y="2852936"/>
            <a:ext cx="3960440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 dirty="0" smtClean="0"/>
              <a:t>Current ECFSPR Activities</a:t>
            </a:r>
          </a:p>
          <a:p>
            <a:pPr algn="l"/>
            <a:r>
              <a:rPr lang="nl-BE" sz="1600" dirty="0">
                <a:latin typeface="+mn-lt"/>
              </a:rPr>
              <a:t>Dr Edward McKone</a:t>
            </a:r>
          </a:p>
          <a:p>
            <a:pPr algn="l"/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520" y="3573016"/>
            <a:ext cx="3888432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ECFS Tracker Registry </a:t>
            </a:r>
            <a:r>
              <a:rPr lang="en-US" sz="1600" dirty="0" smtClean="0"/>
              <a:t>Software</a:t>
            </a:r>
            <a:endParaRPr lang="en-US" sz="1200" dirty="0"/>
          </a:p>
          <a:p>
            <a:r>
              <a:rPr lang="en-US" sz="1600" dirty="0" smtClean="0"/>
              <a:t>Ambassador </a:t>
            </a:r>
            <a:r>
              <a:rPr lang="en-US" sz="1600" dirty="0"/>
              <a:t>to contacting other rare disease </a:t>
            </a:r>
            <a:r>
              <a:rPr lang="en-US" sz="1600" dirty="0" smtClean="0"/>
              <a:t>organizations</a:t>
            </a:r>
          </a:p>
          <a:p>
            <a:r>
              <a:rPr lang="en-US" sz="1600" dirty="0"/>
              <a:t>Future reports to be </a:t>
            </a:r>
            <a:r>
              <a:rPr lang="en-US" sz="1600" dirty="0" smtClean="0"/>
              <a:t>available </a:t>
            </a:r>
            <a:r>
              <a:rPr lang="en-US" sz="1600" dirty="0"/>
              <a:t>within 6 </a:t>
            </a:r>
            <a:r>
              <a:rPr lang="en-US" sz="1600" dirty="0" smtClean="0"/>
              <a:t>months</a:t>
            </a:r>
          </a:p>
          <a:p>
            <a:r>
              <a:rPr lang="en-US" sz="1600" dirty="0" smtClean="0"/>
              <a:t>Registries Harmonization projects</a:t>
            </a:r>
            <a:br>
              <a:rPr lang="en-US" sz="1600" dirty="0" smtClean="0"/>
            </a:br>
            <a:r>
              <a:rPr lang="en-US" sz="1600" dirty="0" smtClean="0"/>
              <a:t>US </a:t>
            </a:r>
            <a:r>
              <a:rPr lang="en-US" sz="1600" dirty="0"/>
              <a:t>- </a:t>
            </a:r>
            <a:r>
              <a:rPr lang="en-US" sz="1600" dirty="0" smtClean="0"/>
              <a:t>ECFS</a:t>
            </a:r>
            <a:endParaRPr lang="en-US" sz="1600" dirty="0"/>
          </a:p>
          <a:p>
            <a:pPr marL="0" lvl="1" indent="0">
              <a:buNone/>
            </a:pP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dirty="0" smtClean="0">
                <a:solidFill>
                  <a:srgbClr val="FFC000"/>
                </a:solidFill>
                <a:latin typeface="Myriad Pro Light" pitchFamily="34" charset="0"/>
              </a:rPr>
              <a:t>ECFS Patient Registry</a:t>
            </a:r>
            <a:br>
              <a:rPr lang="en-US" sz="4400" dirty="0" smtClean="0">
                <a:solidFill>
                  <a:srgbClr val="FFC000"/>
                </a:solidFill>
                <a:latin typeface="Myriad Pro Light" pitchFamily="34" charset="0"/>
              </a:rPr>
            </a:br>
            <a:r>
              <a:rPr lang="en-US" sz="2000" dirty="0" smtClean="0">
                <a:solidFill>
                  <a:srgbClr val="FFC000"/>
                </a:solidFill>
                <a:latin typeface="Myriad Pro Light" pitchFamily="34" charset="0"/>
              </a:rPr>
              <a:t>Steering group meeting</a:t>
            </a:r>
            <a:br>
              <a:rPr lang="en-US" sz="2000" dirty="0" smtClean="0">
                <a:solidFill>
                  <a:srgbClr val="FFC000"/>
                </a:solidFill>
                <a:latin typeface="Myriad Pro Light" pitchFamily="34" charset="0"/>
              </a:rPr>
            </a:br>
            <a:r>
              <a:rPr lang="en-US" sz="2000" dirty="0" smtClean="0">
                <a:solidFill>
                  <a:srgbClr val="FFC000"/>
                </a:solidFill>
                <a:latin typeface="Myriad Pro Light" pitchFamily="34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latin typeface="Myriad Pro Light" pitchFamily="34" charset="0"/>
              </a:rPr>
            </a:br>
            <a:r>
              <a:rPr lang="en-US" sz="1600" dirty="0" smtClean="0">
                <a:solidFill>
                  <a:srgbClr val="FFC000"/>
                </a:solidFill>
                <a:latin typeface="Myriad Pro Light" pitchFamily="34" charset="0"/>
              </a:rPr>
              <a:t>2014.06.12 – G</a:t>
            </a:r>
            <a:r>
              <a:rPr lang="hu-HU" sz="1600" dirty="0" smtClean="0">
                <a:solidFill>
                  <a:srgbClr val="FFC000"/>
                </a:solidFill>
                <a:latin typeface="Myriad Pro Light" pitchFamily="34" charset="0"/>
              </a:rPr>
              <a:t>öteborg</a:t>
            </a:r>
            <a:r>
              <a:rPr lang="en-US" sz="1600" dirty="0" smtClean="0">
                <a:solidFill>
                  <a:srgbClr val="FFC000"/>
                </a:solidFill>
                <a:latin typeface="Myriad Pro Light" pitchFamily="34" charset="0"/>
              </a:rPr>
              <a:t>, </a:t>
            </a:r>
            <a:r>
              <a:rPr lang="hu-HU" sz="1600" dirty="0" smtClean="0">
                <a:solidFill>
                  <a:srgbClr val="FFC000"/>
                </a:solidFill>
                <a:latin typeface="Myriad Pro Light" pitchFamily="34" charset="0"/>
              </a:rPr>
              <a:t>Sweden</a:t>
            </a:r>
            <a:endParaRPr lang="en-US" sz="1600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7" name="Rechthoek 3"/>
          <p:cNvSpPr/>
          <p:nvPr/>
        </p:nvSpPr>
        <p:spPr>
          <a:xfrm>
            <a:off x="4716016" y="2852936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Encourage new </a:t>
            </a:r>
            <a:r>
              <a:rPr lang="en-US" sz="2400" b="1" dirty="0" smtClean="0"/>
              <a:t>countries</a:t>
            </a:r>
            <a:endParaRPr lang="en-US" sz="24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644008" y="3501008"/>
            <a:ext cx="3888432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Country and Patient Recruitment</a:t>
            </a:r>
          </a:p>
          <a:p>
            <a:r>
              <a:rPr lang="en-US" sz="1600" dirty="0" smtClean="0"/>
              <a:t>ECFS Conferences</a:t>
            </a:r>
          </a:p>
          <a:p>
            <a:r>
              <a:rPr lang="en-US" sz="1600" dirty="0" smtClean="0"/>
              <a:t>Benchmarking tool</a:t>
            </a:r>
          </a:p>
          <a:p>
            <a:r>
              <a:rPr lang="en-US" sz="1600" dirty="0" smtClean="0"/>
              <a:t>Patient </a:t>
            </a:r>
            <a:r>
              <a:rPr lang="en-US" sz="1600" dirty="0"/>
              <a:t>awareness and </a:t>
            </a:r>
            <a:r>
              <a:rPr lang="en-US" sz="1600" dirty="0" smtClean="0"/>
              <a:t>value</a:t>
            </a:r>
          </a:p>
          <a:p>
            <a:r>
              <a:rPr lang="en-US" sz="1600" dirty="0" smtClean="0"/>
              <a:t>Patient </a:t>
            </a:r>
            <a:r>
              <a:rPr lang="en-US" sz="1600" dirty="0"/>
              <a:t>friendly </a:t>
            </a:r>
            <a:r>
              <a:rPr lang="en-US" sz="1600" dirty="0" smtClean="0"/>
              <a:t>report</a:t>
            </a:r>
          </a:p>
          <a:p>
            <a:r>
              <a:rPr lang="en-US" sz="1600" u="sng" dirty="0" smtClean="0"/>
              <a:t>Use </a:t>
            </a:r>
            <a:r>
              <a:rPr lang="en-US" sz="1600" u="sng" dirty="0"/>
              <a:t>of registry data for patient advocacy</a:t>
            </a:r>
          </a:p>
          <a:p>
            <a:endParaRPr lang="en-US" sz="1600" dirty="0"/>
          </a:p>
          <a:p>
            <a:pPr marL="0" lvl="1" indent="0">
              <a:buNone/>
            </a:pP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5845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ECFS Patient Registry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7616" y="328498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600" dirty="0" smtClean="0"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1583"/>
            <a:ext cx="1584176" cy="22550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76" y="2060848"/>
            <a:ext cx="1461024" cy="20561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5589240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Myriad Pro" pitchFamily="34" charset="0"/>
              </a:rPr>
              <a:t>http://www.ecfs.eu/projects/ecfs-patient-registry/annual-reports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5816369" y="1796917"/>
            <a:ext cx="205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Annual Report 2010</a:t>
            </a:r>
            <a:endParaRPr lang="hu-HU" dirty="0"/>
          </a:p>
        </p:txBody>
      </p:sp>
      <p:sp>
        <p:nvSpPr>
          <p:cNvPr id="9" name="Tijdelijke aanduiding voor inhoud 3"/>
          <p:cNvSpPr>
            <a:spLocks noGrp="1"/>
          </p:cNvSpPr>
          <p:nvPr>
            <p:ph idx="1"/>
          </p:nvPr>
        </p:nvSpPr>
        <p:spPr>
          <a:xfrm>
            <a:off x="5004048" y="2204864"/>
            <a:ext cx="36004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Where we are now…..</a:t>
            </a:r>
            <a:endParaRPr lang="en-GB" sz="1600" dirty="0" smtClean="0"/>
          </a:p>
          <a:p>
            <a:r>
              <a:rPr lang="en-GB" sz="1600" dirty="0" smtClean="0"/>
              <a:t>32248 patients</a:t>
            </a:r>
            <a:endParaRPr lang="en-GB" sz="1600" dirty="0"/>
          </a:p>
          <a:p>
            <a:r>
              <a:rPr lang="en-GB" sz="1600" dirty="0" smtClean="0"/>
              <a:t>22 countries </a:t>
            </a:r>
          </a:p>
          <a:p>
            <a:r>
              <a:rPr lang="en-GB" sz="1600" dirty="0" smtClean="0"/>
              <a:t>12 national registries</a:t>
            </a:r>
          </a:p>
          <a:p>
            <a:r>
              <a:rPr lang="en-GB" sz="1600" dirty="0" smtClean="0"/>
              <a:t>centres from 10 countries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3688" y="5147900"/>
            <a:ext cx="5082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Ready!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ECFS Patient Registry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24136"/>
            <a:ext cx="8229600" cy="53012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tabLst>
                <a:tab pos="2332038" algn="l"/>
              </a:tabLst>
            </a:pPr>
            <a:r>
              <a:rPr lang="en-US" sz="11200" dirty="0" smtClean="0"/>
              <a:t>Avoid double entries </a:t>
            </a:r>
          </a:p>
          <a:p>
            <a:pPr marL="0" indent="0">
              <a:buNone/>
              <a:tabLst>
                <a:tab pos="2332038" algn="l"/>
              </a:tabLst>
            </a:pPr>
            <a:r>
              <a:rPr lang="en-US" sz="6700" b="1" dirty="0" smtClean="0"/>
              <a:t>Objectives</a:t>
            </a:r>
          </a:p>
          <a:p>
            <a:pPr>
              <a:tabLst>
                <a:tab pos="4214813" algn="l"/>
              </a:tabLst>
            </a:pPr>
            <a:r>
              <a:rPr lang="en-US" sz="7200" dirty="0" smtClean="0"/>
              <a:t>Exchange the current measures of </a:t>
            </a:r>
            <a:r>
              <a:rPr lang="en-US" sz="7200" dirty="0"/>
              <a:t>the national registries and </a:t>
            </a:r>
            <a:r>
              <a:rPr lang="en-US" sz="7200" dirty="0" smtClean="0"/>
              <a:t>ECFSPR</a:t>
            </a:r>
          </a:p>
          <a:p>
            <a:pPr>
              <a:tabLst>
                <a:tab pos="4214813" algn="l"/>
              </a:tabLst>
            </a:pPr>
            <a:r>
              <a:rPr lang="en-US" sz="7200" dirty="0" smtClean="0"/>
              <a:t>Decide which procedure to avoid double entries fits best for the national registries  and the  ECFSPR</a:t>
            </a:r>
          </a:p>
          <a:p>
            <a:pPr marL="0" indent="0">
              <a:buNone/>
            </a:pPr>
            <a:r>
              <a:rPr lang="en-US" sz="6700" b="1" dirty="0" smtClean="0">
                <a:cs typeface="Arial"/>
              </a:rPr>
              <a:t>Duration</a:t>
            </a:r>
          </a:p>
          <a:p>
            <a:r>
              <a:rPr lang="en-US" sz="6700" dirty="0" smtClean="0">
                <a:cs typeface="Arial"/>
              </a:rPr>
              <a:t>6 months, final discussion and decision at the next meeting in Gothenburg </a:t>
            </a:r>
            <a:endParaRPr lang="en-US" sz="6700" dirty="0">
              <a:cs typeface="Arial"/>
            </a:endParaRPr>
          </a:p>
          <a:p>
            <a:pPr marL="0" indent="0">
              <a:buNone/>
            </a:pPr>
            <a:r>
              <a:rPr lang="en-US" sz="6700" b="1" dirty="0" smtClean="0">
                <a:cs typeface="Arial"/>
              </a:rPr>
              <a:t>Deliverables</a:t>
            </a:r>
          </a:p>
          <a:p>
            <a:r>
              <a:rPr lang="en-US" sz="7200" dirty="0" smtClean="0">
                <a:cs typeface="Arial"/>
              </a:rPr>
              <a:t>Clear description of procedures to avoid double entries at a national and European level, to be published at the ECFSPR website</a:t>
            </a:r>
            <a:endParaRPr lang="en-US" sz="7200" dirty="0">
              <a:cs typeface="Arial"/>
            </a:endParaRPr>
          </a:p>
          <a:p>
            <a:pPr marL="0" indent="0">
              <a:buNone/>
            </a:pPr>
            <a:r>
              <a:rPr lang="en-US" sz="7200" b="1" dirty="0" smtClean="0">
                <a:cs typeface="Arial"/>
              </a:rPr>
              <a:t>Participants</a:t>
            </a:r>
          </a:p>
          <a:p>
            <a:r>
              <a:rPr lang="en-US" sz="7200" dirty="0" smtClean="0">
                <a:cs typeface="Arial"/>
              </a:rPr>
              <a:t>UK, BE, FR, DE, HU, NL</a:t>
            </a:r>
            <a:endParaRPr lang="en-US" sz="7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4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latin typeface="Myriad Pro Light" pitchFamily="34" charset="0"/>
              </a:rPr>
              <a:t>ECFS Patient Registry</a:t>
            </a:r>
            <a:endParaRPr lang="en-US" dirty="0">
              <a:solidFill>
                <a:srgbClr val="FFC000"/>
              </a:solidFill>
              <a:latin typeface="Myriad Pro Light" pitchFamily="34" charset="0"/>
            </a:endParaRPr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24136"/>
            <a:ext cx="8229600" cy="53012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tabLst>
                <a:tab pos="2332038" algn="l"/>
              </a:tabLst>
            </a:pPr>
            <a:r>
              <a:rPr lang="en-US" sz="11200" dirty="0" smtClean="0"/>
              <a:t>Avoid double entries </a:t>
            </a:r>
          </a:p>
          <a:p>
            <a:pPr marL="0" indent="0">
              <a:buNone/>
              <a:tabLst>
                <a:tab pos="2332038" algn="l"/>
              </a:tabLst>
            </a:pPr>
            <a:r>
              <a:rPr lang="en-US" sz="6700" b="1" dirty="0" smtClean="0"/>
              <a:t>Result:</a:t>
            </a:r>
          </a:p>
          <a:p>
            <a:pPr>
              <a:tabLst>
                <a:tab pos="4214813" algn="l"/>
              </a:tabLst>
            </a:pPr>
            <a:endParaRPr lang="en-US" sz="7200" dirty="0"/>
          </a:p>
          <a:p>
            <a:pPr>
              <a:tabLst>
                <a:tab pos="4214813" algn="l"/>
              </a:tabLst>
            </a:pPr>
            <a:r>
              <a:rPr lang="en-US" sz="7200" dirty="0" smtClean="0"/>
              <a:t>Registries are handled very different way by countries</a:t>
            </a:r>
          </a:p>
          <a:p>
            <a:pPr>
              <a:tabLst>
                <a:tab pos="4214813" algn="l"/>
              </a:tabLst>
            </a:pPr>
            <a:r>
              <a:rPr lang="en-US" sz="7200" dirty="0" smtClean="0"/>
              <a:t>Strongly depends on the software infrastructure</a:t>
            </a:r>
          </a:p>
          <a:p>
            <a:pPr>
              <a:tabLst>
                <a:tab pos="4214813" algn="l"/>
              </a:tabLst>
            </a:pPr>
            <a:r>
              <a:rPr lang="en-US" sz="7200" u="sng" dirty="0" smtClean="0"/>
              <a:t>There is no feasible way to make a common procedure to them</a:t>
            </a:r>
          </a:p>
          <a:p>
            <a:pPr>
              <a:tabLst>
                <a:tab pos="4214813" algn="l"/>
              </a:tabLst>
            </a:pPr>
            <a:endParaRPr lang="en-US" sz="7200" dirty="0"/>
          </a:p>
          <a:p>
            <a:pPr marL="0" indent="0">
              <a:buNone/>
              <a:tabLst>
                <a:tab pos="4214813" algn="l"/>
              </a:tabLst>
            </a:pPr>
            <a:r>
              <a:rPr lang="en-US" sz="7200" dirty="0" smtClean="0"/>
              <a:t>Suggestion:</a:t>
            </a:r>
            <a:endParaRPr lang="en-US" sz="7200" dirty="0"/>
          </a:p>
          <a:p>
            <a:pPr>
              <a:tabLst>
                <a:tab pos="4214813" algn="l"/>
              </a:tabLst>
            </a:pPr>
            <a:r>
              <a:rPr lang="en-US" sz="7200" dirty="0" smtClean="0"/>
              <a:t>Keep the control on the first level by the national registry</a:t>
            </a:r>
            <a:endParaRPr lang="en-US" sz="7200" dirty="0"/>
          </a:p>
          <a:p>
            <a:pPr>
              <a:tabLst>
                <a:tab pos="4214813" algn="l"/>
              </a:tabLst>
            </a:pPr>
            <a:r>
              <a:rPr lang="en-US" sz="7200" dirty="0" err="1" smtClean="0"/>
              <a:t>ECFSTracker</a:t>
            </a:r>
            <a:r>
              <a:rPr lang="en-US" sz="7200" dirty="0" smtClean="0"/>
              <a:t> should receive the validated data (second level)</a:t>
            </a:r>
            <a:endParaRPr lang="en-US" sz="7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5301208"/>
            <a:ext cx="67617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C000"/>
                </a:solidFill>
                <a:latin typeface="Myriad Pro"/>
              </a:rPr>
              <a:t>Magyarországi</a:t>
            </a:r>
            <a:r>
              <a:rPr lang="en-US" sz="2800" dirty="0">
                <a:solidFill>
                  <a:srgbClr val="FFC000"/>
                </a:solidFill>
                <a:latin typeface="Myriad Pro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Myriad Pro"/>
              </a:rPr>
              <a:t>Cisztás</a:t>
            </a:r>
            <a:r>
              <a:rPr lang="en-US" sz="2800" dirty="0">
                <a:solidFill>
                  <a:srgbClr val="FFC000"/>
                </a:solidFill>
                <a:latin typeface="Myriad Pro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Myriad Pro"/>
              </a:rPr>
              <a:t>Fibrózis</a:t>
            </a:r>
            <a:r>
              <a:rPr lang="en-US" sz="2800" dirty="0">
                <a:solidFill>
                  <a:srgbClr val="FFC000"/>
                </a:solidFill>
                <a:latin typeface="Myriad Pro"/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  <a:latin typeface="Myriad Pro"/>
              </a:rPr>
              <a:t>regiszter</a:t>
            </a:r>
            <a:r>
              <a:rPr lang="hu-HU" sz="2800" dirty="0" smtClean="0">
                <a:solidFill>
                  <a:srgbClr val="FFC000"/>
                </a:solidFill>
                <a:latin typeface="Myriad Pro"/>
              </a:rPr>
              <a:t> </a:t>
            </a:r>
          </a:p>
          <a:p>
            <a:pPr algn="ctr"/>
            <a:r>
              <a:rPr lang="hu-HU" sz="2800" dirty="0" smtClean="0">
                <a:solidFill>
                  <a:srgbClr val="FFC000"/>
                </a:solidFill>
                <a:latin typeface="Myriad Pro"/>
              </a:rPr>
              <a:t>201</a:t>
            </a:r>
            <a:r>
              <a:rPr lang="en-US" sz="2800" dirty="0" smtClean="0">
                <a:solidFill>
                  <a:srgbClr val="FFC000"/>
                </a:solidFill>
                <a:latin typeface="Myriad Pro"/>
              </a:rPr>
              <a:t>3</a:t>
            </a:r>
            <a:endParaRPr lang="en-US" sz="2800" dirty="0">
              <a:solidFill>
                <a:srgbClr val="FFC000"/>
              </a:solidFill>
              <a:latin typeface="Myriad Pro"/>
            </a:endParaRPr>
          </a:p>
        </p:txBody>
      </p:sp>
      <p:pic>
        <p:nvPicPr>
          <p:cNvPr id="4" name="Picture 2" descr="http://www.jomasport.hu/wp-content/uploads/2011/11/map_hungary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1735"/>
            <a:ext cx="6048672" cy="266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6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585F827D44F8DF4FB4E717DA050CF014" ma:contentTypeVersion="0" ma:contentTypeDescription="Új dokumentum létrehozása." ma:contentTypeScope="" ma:versionID="7c0d95e611ed178ef524e7f857e6e7f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7F0327-D60E-4F38-B98C-07604E617FBD}"/>
</file>

<file path=customXml/itemProps2.xml><?xml version="1.0" encoding="utf-8"?>
<ds:datastoreItem xmlns:ds="http://schemas.openxmlformats.org/officeDocument/2006/customXml" ds:itemID="{069EE0F4-AFF7-4999-A8CA-C3F3AD095F66}"/>
</file>

<file path=customXml/itemProps3.xml><?xml version="1.0" encoding="utf-8"?>
<ds:datastoreItem xmlns:ds="http://schemas.openxmlformats.org/officeDocument/2006/customXml" ds:itemID="{85304D97-848F-4987-8747-32A4D24AD29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Office PowerPoint</Application>
  <PresentationFormat>On-screen Show (4:3)</PresentationFormat>
  <Paragraphs>230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Twilight</vt:lpstr>
      <vt:lpstr>A magyar CF regiszter 2013-ban</vt:lpstr>
      <vt:lpstr>Bemutatkozás</vt:lpstr>
      <vt:lpstr>PowerPoint Presentation</vt:lpstr>
      <vt:lpstr>ECFS Patient Registry</vt:lpstr>
      <vt:lpstr>ECFS Patient Registry Steering group meeting  2014.06.12 – Göteborg, Sweden</vt:lpstr>
      <vt:lpstr>ECFS Patient Registry</vt:lpstr>
      <vt:lpstr>ECFS Patient Registry</vt:lpstr>
      <vt:lpstr>ECFS Patient Registry</vt:lpstr>
      <vt:lpstr>PowerPoint Presentation</vt:lpstr>
      <vt:lpstr>Magyar CF Regiszter 2013</vt:lpstr>
      <vt:lpstr>Magyar CF Regiszter 2013</vt:lpstr>
      <vt:lpstr>Magyar CF Regiszter 2013</vt:lpstr>
      <vt:lpstr>PowerPoint Presentation</vt:lpstr>
      <vt:lpstr>Magyar CF Regiszter 2013</vt:lpstr>
      <vt:lpstr>Magyar CF Regiszter 2013</vt:lpstr>
      <vt:lpstr>Magyar CF Regiszter 2013</vt:lpstr>
      <vt:lpstr>PowerPoint Presentation</vt:lpstr>
      <vt:lpstr>Magyar CF Regiszter 2013</vt:lpstr>
      <vt:lpstr>PowerPoint Presentation</vt:lpstr>
      <vt:lpstr>Magyar CF Regiszter 2013</vt:lpstr>
      <vt:lpstr>Magyar CF Regiszter 2013</vt:lpstr>
      <vt:lpstr>Magyar CF Regiszter 2013</vt:lpstr>
      <vt:lpstr>PowerPoint Presentation</vt:lpstr>
      <vt:lpstr>Magyar CF Regiszter 2013</vt:lpstr>
      <vt:lpstr>Magyar CF Regiszter 2013</vt:lpstr>
      <vt:lpstr>Magyar CF Regiszter 2013</vt:lpstr>
      <vt:lpstr>Magyar CF Regiszter 2013</vt:lpstr>
      <vt:lpstr>Magyar CF Regiszter 2013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 CF Regiszter 2013-as prezentációja</dc:title>
  <dc:creator/>
  <cp:lastModifiedBy/>
  <cp:revision>1</cp:revision>
  <dcterms:created xsi:type="dcterms:W3CDTF">2014-10-02T21:40:01Z</dcterms:created>
  <dcterms:modified xsi:type="dcterms:W3CDTF">2015-03-26T22:30:57Z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0x010100585F827D44F8DF4FB4E717DA050CF014</vt:lpwstr>
  </property>
</Properties>
</file>