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9" r:id="rId4"/>
    <p:sldId id="261" r:id="rId5"/>
    <p:sldId id="277" r:id="rId6"/>
    <p:sldId id="265" r:id="rId7"/>
    <p:sldId id="267" r:id="rId8"/>
    <p:sldId id="300" r:id="rId9"/>
    <p:sldId id="299" r:id="rId10"/>
    <p:sldId id="268" r:id="rId11"/>
    <p:sldId id="292" r:id="rId12"/>
    <p:sldId id="312" r:id="rId13"/>
    <p:sldId id="314" r:id="rId14"/>
    <p:sldId id="293" r:id="rId15"/>
    <p:sldId id="315" r:id="rId16"/>
    <p:sldId id="316" r:id="rId17"/>
    <p:sldId id="317" r:id="rId18"/>
    <p:sldId id="307" r:id="rId19"/>
    <p:sldId id="313" r:id="rId20"/>
    <p:sldId id="309" r:id="rId21"/>
    <p:sldId id="310" r:id="rId22"/>
    <p:sldId id="311" r:id="rId23"/>
    <p:sldId id="284" r:id="rId24"/>
    <p:sldId id="318" r:id="rId25"/>
    <p:sldId id="296" r:id="rId26"/>
    <p:sldId id="319" r:id="rId27"/>
    <p:sldId id="320" r:id="rId28"/>
    <p:sldId id="286" r:id="rId29"/>
    <p:sldId id="29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30" autoAdjust="0"/>
    <p:restoredTop sz="83427" autoAdjust="0"/>
  </p:normalViewPr>
  <p:slideViewPr>
    <p:cSldViewPr>
      <p:cViewPr>
        <p:scale>
          <a:sx n="100" d="100"/>
          <a:sy n="100" d="100"/>
        </p:scale>
        <p:origin x="-128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9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customXml" Target="../customXml/item2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ustomXml" Target="../customXml/item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5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theme" Target="theme/theme1.xml"/><Relationship Id="rId14" Type="http://schemas.openxmlformats.org/officeDocument/2006/relationships/slide" Target="slides/slide13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33608093724353"/>
          <c:y val="0.0902151745044201"/>
          <c:w val="0.766902841141904"/>
          <c:h val="0.754061056707985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.013275108022645"/>
                  <c:y val="-0.0781064008760931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Leányok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1</a:t>
                    </a:r>
                    <a:r>
                      <a:rPr lang="hu-HU" dirty="0" smtClean="0"/>
                      <a:t>59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436182120744051"/>
                  <c:y val="0.0629890329645913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Nők</a:t>
                    </a:r>
                    <a:endParaRPr lang="en-US" dirty="0" smtClean="0"/>
                  </a:p>
                  <a:p>
                    <a:r>
                      <a:rPr lang="hu-HU" dirty="0" smtClean="0"/>
                      <a:t>102</a:t>
                    </a:r>
                    <a:endParaRPr lang="hu-H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303431040517601"/>
                  <c:y val="0.09322376878759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Fiúk</a:t>
                    </a:r>
                    <a:r>
                      <a:rPr lang="en-US" dirty="0" smtClean="0"/>
                      <a:t/>
                    </a:r>
                    <a:br>
                      <a:rPr lang="en-US" dirty="0" smtClean="0"/>
                    </a:br>
                    <a:r>
                      <a:rPr lang="en-US" dirty="0" smtClean="0"/>
                      <a:t>172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531004320905801"/>
                  <c:y val="-0.062989032964591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Férfiak </a:t>
                    </a:r>
                    <a:br>
                      <a:rPr lang="en-US" smtClean="0"/>
                    </a:br>
                    <a:r>
                      <a:rPr lang="en-US" smtClean="0"/>
                      <a:t>146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Leányok</c:v>
                </c:pt>
                <c:pt idx="1">
                  <c:v>Nők</c:v>
                </c:pt>
                <c:pt idx="2">
                  <c:v>Fiúk </c:v>
                </c:pt>
                <c:pt idx="3">
                  <c:v>Férfiak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161.0</c:v>
                </c:pt>
                <c:pt idx="1">
                  <c:v>104.0</c:v>
                </c:pt>
                <c:pt idx="2">
                  <c:v>172.0</c:v>
                </c:pt>
                <c:pt idx="3">
                  <c:v>146.0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tx>
                <c:rich>
                  <a:bodyPr/>
                  <a:lstStyle/>
                  <a:p>
                    <a:r>
                      <a:rPr lang="hu-HU" smtClean="0"/>
                      <a:t>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158152578634215"/>
                  <c:y val="0.0542221724867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158152578634209"/>
                  <c:y val="0.03995317972706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0474457735902628"/>
                  <c:y val="0.0285379855193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Sheet1!$T$31:$T$36</c:f>
              <c:numCache>
                <c:formatCode>General</c:formatCode>
                <c:ptCount val="6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  <c:pt idx="4">
                  <c:v>2016.0</c:v>
                </c:pt>
                <c:pt idx="5">
                  <c:v>2017.0</c:v>
                </c:pt>
              </c:numCache>
            </c:numRef>
          </c:cat>
          <c:val>
            <c:numRef>
              <c:f>Sheet1!$U$31:$U$36</c:f>
              <c:numCache>
                <c:formatCode>General</c:formatCode>
                <c:ptCount val="6"/>
                <c:pt idx="0">
                  <c:v>26.0</c:v>
                </c:pt>
                <c:pt idx="1">
                  <c:v>30.0</c:v>
                </c:pt>
                <c:pt idx="2">
                  <c:v>17.0</c:v>
                </c:pt>
                <c:pt idx="3">
                  <c:v>16.0</c:v>
                </c:pt>
                <c:pt idx="4">
                  <c:v>20.0</c:v>
                </c:pt>
                <c:pt idx="5">
                  <c:v>23.0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0357776"/>
        <c:axId val="399703328"/>
      </c:lineChart>
      <c:catAx>
        <c:axId val="40035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9703328"/>
        <c:crosses val="autoZero"/>
        <c:auto val="1"/>
        <c:lblAlgn val="ctr"/>
        <c:lblOffset val="100"/>
        <c:noMultiLvlLbl val="0"/>
      </c:catAx>
      <c:valAx>
        <c:axId val="399703328"/>
        <c:scaling>
          <c:orientation val="minMax"/>
          <c:max val="30.0"/>
        </c:scaling>
        <c:delete val="1"/>
        <c:axPos val="l"/>
        <c:numFmt formatCode="General" sourceLinked="1"/>
        <c:majorTickMark val="out"/>
        <c:minorTickMark val="none"/>
        <c:tickLblPos val="nextTo"/>
        <c:crossAx val="400357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Gyermek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Sheet1!$A$83:$A$101</c:f>
              <c:strCache>
                <c:ptCount val="19"/>
                <c:pt idx="0">
                  <c:v>Ajka</c:v>
                </c:pt>
                <c:pt idx="1">
                  <c:v>BP - Heim Pál</c:v>
                </c:pt>
                <c:pt idx="2">
                  <c:v>BP - Korányi</c:v>
                </c:pt>
                <c:pt idx="3">
                  <c:v>BP - SOTE 1. GYK</c:v>
                </c:pt>
                <c:pt idx="4">
                  <c:v>Debrecen - AOK</c:v>
                </c:pt>
                <c:pt idx="5">
                  <c:v>Debrecen - Kenézy</c:v>
                </c:pt>
                <c:pt idx="6">
                  <c:v>Debrecen - OEC</c:v>
                </c:pt>
                <c:pt idx="7">
                  <c:v>Győr</c:v>
                </c:pt>
                <c:pt idx="8">
                  <c:v>Miskolc</c:v>
                </c:pt>
                <c:pt idx="9">
                  <c:v>Mosdós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Szeged </c:v>
                </c:pt>
                <c:pt idx="14">
                  <c:v>Székesfehérvár</c:v>
                </c:pt>
                <c:pt idx="15">
                  <c:v>Szombathely</c:v>
                </c:pt>
                <c:pt idx="16">
                  <c:v>Törökbálint</c:v>
                </c:pt>
                <c:pt idx="17">
                  <c:v>Veszprém</c:v>
                </c:pt>
                <c:pt idx="18">
                  <c:v>Zalaegerszeg</c:v>
                </c:pt>
              </c:strCache>
            </c:strRef>
          </c:cat>
          <c:val>
            <c:numRef>
              <c:f>Sheet1!$B$83:$B$101</c:f>
              <c:numCache>
                <c:formatCode>General</c:formatCode>
                <c:ptCount val="19"/>
                <c:pt idx="0">
                  <c:v>22.0</c:v>
                </c:pt>
                <c:pt idx="1">
                  <c:v>70.0</c:v>
                </c:pt>
                <c:pt idx="2">
                  <c:v>1.0</c:v>
                </c:pt>
                <c:pt idx="3">
                  <c:v>15.0</c:v>
                </c:pt>
                <c:pt idx="4">
                  <c:v>1.0</c:v>
                </c:pt>
                <c:pt idx="5">
                  <c:v>14.0</c:v>
                </c:pt>
                <c:pt idx="6">
                  <c:v>27.0</c:v>
                </c:pt>
                <c:pt idx="7">
                  <c:v>15.0</c:v>
                </c:pt>
                <c:pt idx="8">
                  <c:v>48.0</c:v>
                </c:pt>
                <c:pt idx="9">
                  <c:v>42.0</c:v>
                </c:pt>
                <c:pt idx="10">
                  <c:v>0.0</c:v>
                </c:pt>
                <c:pt idx="11">
                  <c:v>36.0</c:v>
                </c:pt>
                <c:pt idx="12">
                  <c:v>8.0</c:v>
                </c:pt>
                <c:pt idx="13">
                  <c:v>16.0</c:v>
                </c:pt>
                <c:pt idx="14">
                  <c:v>1.0</c:v>
                </c:pt>
                <c:pt idx="15">
                  <c:v>17.0</c:v>
                </c:pt>
                <c:pt idx="16">
                  <c:v>8.0</c:v>
                </c:pt>
                <c:pt idx="17">
                  <c:v>1.0</c:v>
                </c:pt>
                <c:pt idx="18">
                  <c:v>10.0</c:v>
                </c:pt>
              </c:numCache>
            </c:numRef>
          </c:val>
        </c:ser>
        <c:ser>
          <c:idx val="1"/>
          <c:order val="1"/>
          <c:tx>
            <c:v>Felnőtt</c:v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Sheet1!$A$83:$A$101</c:f>
              <c:strCache>
                <c:ptCount val="19"/>
                <c:pt idx="0">
                  <c:v>Ajka</c:v>
                </c:pt>
                <c:pt idx="1">
                  <c:v>BP - Heim Pál</c:v>
                </c:pt>
                <c:pt idx="2">
                  <c:v>BP - Korányi</c:v>
                </c:pt>
                <c:pt idx="3">
                  <c:v>BP - SOTE 1. GYK</c:v>
                </c:pt>
                <c:pt idx="4">
                  <c:v>Debrecen - AOK</c:v>
                </c:pt>
                <c:pt idx="5">
                  <c:v>Debrecen - Kenézy</c:v>
                </c:pt>
                <c:pt idx="6">
                  <c:v>Debrecen - OEC</c:v>
                </c:pt>
                <c:pt idx="7">
                  <c:v>Győr</c:v>
                </c:pt>
                <c:pt idx="8">
                  <c:v>Miskolc</c:v>
                </c:pt>
                <c:pt idx="9">
                  <c:v>Mosdós</c:v>
                </c:pt>
                <c:pt idx="10">
                  <c:v>Nagykanizsa</c:v>
                </c:pt>
                <c:pt idx="11">
                  <c:v>Nyíregyháza</c:v>
                </c:pt>
                <c:pt idx="12">
                  <c:v>Pécs</c:v>
                </c:pt>
                <c:pt idx="13">
                  <c:v>Szeged </c:v>
                </c:pt>
                <c:pt idx="14">
                  <c:v>Székesfehérvár</c:v>
                </c:pt>
                <c:pt idx="15">
                  <c:v>Szombathely</c:v>
                </c:pt>
                <c:pt idx="16">
                  <c:v>Törökbálint</c:v>
                </c:pt>
                <c:pt idx="17">
                  <c:v>Veszprém</c:v>
                </c:pt>
                <c:pt idx="18">
                  <c:v>Zalaegerszeg</c:v>
                </c:pt>
              </c:strCache>
            </c:strRef>
          </c:cat>
          <c:val>
            <c:numRef>
              <c:f>Sheet1!$C$83:$C$101</c:f>
              <c:numCache>
                <c:formatCode>General</c:formatCode>
                <c:ptCount val="19"/>
                <c:pt idx="0">
                  <c:v>0.0</c:v>
                </c:pt>
                <c:pt idx="1">
                  <c:v>29.0</c:v>
                </c:pt>
                <c:pt idx="2">
                  <c:v>89.0</c:v>
                </c:pt>
                <c:pt idx="3">
                  <c:v>7.0</c:v>
                </c:pt>
                <c:pt idx="4">
                  <c:v>34.0</c:v>
                </c:pt>
                <c:pt idx="5">
                  <c:v>7.0</c:v>
                </c:pt>
                <c:pt idx="6">
                  <c:v>1.0</c:v>
                </c:pt>
                <c:pt idx="7">
                  <c:v>9.0</c:v>
                </c:pt>
                <c:pt idx="8">
                  <c:v>33.0</c:v>
                </c:pt>
                <c:pt idx="9">
                  <c:v>22.0</c:v>
                </c:pt>
                <c:pt idx="10">
                  <c:v>1.0</c:v>
                </c:pt>
                <c:pt idx="11">
                  <c:v>5.0</c:v>
                </c:pt>
                <c:pt idx="12">
                  <c:v>2.0</c:v>
                </c:pt>
                <c:pt idx="13">
                  <c:v>4.0</c:v>
                </c:pt>
                <c:pt idx="14">
                  <c:v>0.0</c:v>
                </c:pt>
                <c:pt idx="15">
                  <c:v>6.0</c:v>
                </c:pt>
                <c:pt idx="16">
                  <c:v>3.0</c:v>
                </c:pt>
                <c:pt idx="17">
                  <c:v>0.0</c:v>
                </c:pt>
                <c:pt idx="1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6773760"/>
        <c:axId val="399520016"/>
        <c:axId val="0"/>
      </c:bar3DChart>
      <c:catAx>
        <c:axId val="39677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520016"/>
        <c:crosses val="autoZero"/>
        <c:auto val="1"/>
        <c:lblAlgn val="ctr"/>
        <c:lblOffset val="100"/>
        <c:noMultiLvlLbl val="0"/>
      </c:catAx>
      <c:valAx>
        <c:axId val="39952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7737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Sheet3!$C$3</c:f>
              <c:strCache>
                <c:ptCount val="1"/>
                <c:pt idx="0">
                  <c:v>non tx (400)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Sheet3!$B$4:$B$11</c:f>
              <c:strCache>
                <c:ptCount val="8"/>
                <c:pt idx="0">
                  <c:v>05-09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</c:v>
                </c:pt>
              </c:strCache>
            </c:strRef>
          </c:cat>
          <c:val>
            <c:numRef>
              <c:f>Sheet3!$C$4:$C$11</c:f>
              <c:numCache>
                <c:formatCode>General</c:formatCode>
                <c:ptCount val="8"/>
                <c:pt idx="0">
                  <c:v>89.31</c:v>
                </c:pt>
                <c:pt idx="1">
                  <c:v>88.14</c:v>
                </c:pt>
                <c:pt idx="2">
                  <c:v>86.57</c:v>
                </c:pt>
                <c:pt idx="3">
                  <c:v>74.92</c:v>
                </c:pt>
                <c:pt idx="4">
                  <c:v>60.01</c:v>
                </c:pt>
                <c:pt idx="5">
                  <c:v>56.64</c:v>
                </c:pt>
                <c:pt idx="6">
                  <c:v>56.95</c:v>
                </c:pt>
                <c:pt idx="7">
                  <c:v>50.02</c:v>
                </c:pt>
              </c:numCache>
            </c:numRef>
          </c:val>
        </c:ser>
        <c:ser>
          <c:idx val="1"/>
          <c:order val="1"/>
          <c:tx>
            <c:strRef>
              <c:f>Sheet3!$D$3</c:f>
              <c:strCache>
                <c:ptCount val="1"/>
                <c:pt idx="0">
                  <c:v>tx (439)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Sheet3!$B$4:$B$11</c:f>
              <c:strCache>
                <c:ptCount val="8"/>
                <c:pt idx="0">
                  <c:v>05-09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</c:v>
                </c:pt>
              </c:strCache>
            </c:strRef>
          </c:cat>
          <c:val>
            <c:numRef>
              <c:f>Sheet3!$D$4:$D$11</c:f>
              <c:numCache>
                <c:formatCode>General</c:formatCode>
                <c:ptCount val="8"/>
                <c:pt idx="0">
                  <c:v>89.31</c:v>
                </c:pt>
                <c:pt idx="1">
                  <c:v>87.31</c:v>
                </c:pt>
                <c:pt idx="2">
                  <c:v>86.19</c:v>
                </c:pt>
                <c:pt idx="3">
                  <c:v>75.78</c:v>
                </c:pt>
                <c:pt idx="4">
                  <c:v>60.53</c:v>
                </c:pt>
                <c:pt idx="5">
                  <c:v>61.19</c:v>
                </c:pt>
                <c:pt idx="6">
                  <c:v>63.36</c:v>
                </c:pt>
                <c:pt idx="7">
                  <c:v>64.31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4119504"/>
        <c:axId val="397653440"/>
      </c:barChart>
      <c:catAx>
        <c:axId val="42411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397653440"/>
        <c:crosses val="autoZero"/>
        <c:auto val="1"/>
        <c:lblAlgn val="ctr"/>
        <c:lblOffset val="100"/>
        <c:noMultiLvlLbl val="0"/>
      </c:catAx>
      <c:valAx>
        <c:axId val="397653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24119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Sheet3!$C$31</c:f>
              <c:strCache>
                <c:ptCount val="1"/>
                <c:pt idx="0">
                  <c:v>non tx (529)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Sheet3!$B$32:$B$39</c:f>
              <c:strCache>
                <c:ptCount val="8"/>
                <c:pt idx="0">
                  <c:v>05-09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</c:v>
                </c:pt>
              </c:strCache>
            </c:strRef>
          </c:cat>
          <c:val>
            <c:numRef>
              <c:f>Sheet3!$C$32:$C$39</c:f>
              <c:numCache>
                <c:formatCode>General</c:formatCode>
                <c:ptCount val="8"/>
                <c:pt idx="0">
                  <c:v>14.61</c:v>
                </c:pt>
                <c:pt idx="1">
                  <c:v>16.53</c:v>
                </c:pt>
                <c:pt idx="2">
                  <c:v>19.5</c:v>
                </c:pt>
                <c:pt idx="3">
                  <c:v>20.2</c:v>
                </c:pt>
                <c:pt idx="4">
                  <c:v>20.26</c:v>
                </c:pt>
                <c:pt idx="5">
                  <c:v>21.2</c:v>
                </c:pt>
                <c:pt idx="6">
                  <c:v>20.73</c:v>
                </c:pt>
                <c:pt idx="7">
                  <c:v>20.68</c:v>
                </c:pt>
              </c:numCache>
            </c:numRef>
          </c:val>
        </c:ser>
        <c:ser>
          <c:idx val="1"/>
          <c:order val="1"/>
          <c:tx>
            <c:strRef>
              <c:f>Sheet3!$D$31</c:f>
              <c:strCache>
                <c:ptCount val="1"/>
                <c:pt idx="0">
                  <c:v>tx (490)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Sheet3!$B$32:$B$39</c:f>
              <c:strCache>
                <c:ptCount val="8"/>
                <c:pt idx="0">
                  <c:v>05-09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40&lt;</c:v>
                </c:pt>
              </c:strCache>
            </c:strRef>
          </c:cat>
          <c:val>
            <c:numRef>
              <c:f>Sheet3!$D$32:$D$39</c:f>
              <c:numCache>
                <c:formatCode>General</c:formatCode>
                <c:ptCount val="8"/>
                <c:pt idx="0">
                  <c:v>16.61</c:v>
                </c:pt>
                <c:pt idx="1">
                  <c:v>16.45</c:v>
                </c:pt>
                <c:pt idx="2">
                  <c:v>19.45</c:v>
                </c:pt>
                <c:pt idx="3">
                  <c:v>20.1</c:v>
                </c:pt>
                <c:pt idx="4">
                  <c:v>19.78</c:v>
                </c:pt>
                <c:pt idx="5">
                  <c:v>20.46</c:v>
                </c:pt>
                <c:pt idx="6">
                  <c:v>20.65</c:v>
                </c:pt>
                <c:pt idx="7">
                  <c:v>19.97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902464"/>
        <c:axId val="398126688"/>
      </c:barChart>
      <c:catAx>
        <c:axId val="39790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126688"/>
        <c:crosses val="autoZero"/>
        <c:auto val="1"/>
        <c:lblAlgn val="ctr"/>
        <c:lblOffset val="100"/>
        <c:noMultiLvlLbl val="0"/>
      </c:catAx>
      <c:valAx>
        <c:axId val="398126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979024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Sheet1!$O$2:$O$6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Sheet1!$P$2:$P$6</c:f>
              <c:numCache>
                <c:formatCode>General</c:formatCode>
                <c:ptCount val="5"/>
                <c:pt idx="0">
                  <c:v>538.0</c:v>
                </c:pt>
                <c:pt idx="1">
                  <c:v>541.0</c:v>
                </c:pt>
                <c:pt idx="2">
                  <c:v>557.0</c:v>
                </c:pt>
                <c:pt idx="3">
                  <c:v>563.0</c:v>
                </c:pt>
                <c:pt idx="4">
                  <c:v>579.0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542784"/>
        <c:axId val="395295296"/>
      </c:lineChart>
      <c:catAx>
        <c:axId val="42354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5295296"/>
        <c:crosses val="autoZero"/>
        <c:auto val="1"/>
        <c:lblAlgn val="ctr"/>
        <c:lblOffset val="100"/>
        <c:noMultiLvlLbl val="0"/>
      </c:catAx>
      <c:valAx>
        <c:axId val="395295296"/>
        <c:scaling>
          <c:orientation val="minMax"/>
          <c:max val="640.0"/>
          <c:min val="48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23542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[registry_2012.xlsx]Sheet1!PivotTable1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numFmt formatCode="#,##0.00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24362962519834"/>
          <c:y val="0.088768115942029"/>
          <c:w val="0.975127407496033"/>
          <c:h val="0.646822720529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Sheet1!$A$4:$A$31</c:f>
              <c:multiLvlStrCache>
                <c:ptCount val="20"/>
                <c:lvl>
                  <c:pt idx="0">
                    <c:v>Bács-Kiskun</c:v>
                  </c:pt>
                  <c:pt idx="1">
                    <c:v>Békés</c:v>
                  </c:pt>
                  <c:pt idx="2">
                    <c:v>Csongrád</c:v>
                  </c:pt>
                  <c:pt idx="3">
                    <c:v>Baranya</c:v>
                  </c:pt>
                  <c:pt idx="4">
                    <c:v>Somogy</c:v>
                  </c:pt>
                  <c:pt idx="5">
                    <c:v>Tolna</c:v>
                  </c:pt>
                  <c:pt idx="6">
                    <c:v>Hajdú-Bihar</c:v>
                  </c:pt>
                  <c:pt idx="7">
                    <c:v>Jász-Nagykun-Szolnok</c:v>
                  </c:pt>
                  <c:pt idx="8">
                    <c:v>Szabolcs-Szatmár-Bereg</c:v>
                  </c:pt>
                  <c:pt idx="9">
                    <c:v>Borsod-Abaúj-Zemplén</c:v>
                  </c:pt>
                  <c:pt idx="10">
                    <c:v>Heves</c:v>
                  </c:pt>
                  <c:pt idx="11">
                    <c:v>Nógrád</c:v>
                  </c:pt>
                  <c:pt idx="12">
                    <c:v>Fejér</c:v>
                  </c:pt>
                  <c:pt idx="13">
                    <c:v>Komárom-Esztergom</c:v>
                  </c:pt>
                  <c:pt idx="14">
                    <c:v>Veszprém</c:v>
                  </c:pt>
                  <c:pt idx="15">
                    <c:v>Budapest</c:v>
                  </c:pt>
                  <c:pt idx="16">
                    <c:v>Pest</c:v>
                  </c:pt>
                  <c:pt idx="17">
                    <c:v>Gyor-Moson-Sopron</c:v>
                  </c:pt>
                  <c:pt idx="18">
                    <c:v>Vas</c:v>
                  </c:pt>
                  <c:pt idx="19">
                    <c:v>Zala</c:v>
                  </c:pt>
                </c:lvl>
                <c:lvl>
                  <c:pt idx="0">
                    <c:v>Dél-Alföld</c:v>
                  </c:pt>
                  <c:pt idx="3">
                    <c:v>Dél-Dunántúl</c:v>
                  </c:pt>
                  <c:pt idx="6">
                    <c:v>Észak-Alföld</c:v>
                  </c:pt>
                  <c:pt idx="9">
                    <c:v>Észak-Magyarország</c:v>
                  </c:pt>
                  <c:pt idx="12">
                    <c:v>Közép-Dunántúl</c:v>
                  </c:pt>
                  <c:pt idx="15">
                    <c:v>Közép-Magyarország</c:v>
                  </c:pt>
                  <c:pt idx="17">
                    <c:v>Nyugat-Dunántúl</c:v>
                  </c:pt>
                </c:lvl>
              </c:multiLvlStrCache>
            </c:multiLvlStrRef>
          </c:cat>
          <c:val>
            <c:numRef>
              <c:f>Sheet1!$B$4:$B$31</c:f>
              <c:numCache>
                <c:formatCode>General</c:formatCode>
                <c:ptCount val="20"/>
                <c:pt idx="0">
                  <c:v>18.0</c:v>
                </c:pt>
                <c:pt idx="1">
                  <c:v>5.0</c:v>
                </c:pt>
                <c:pt idx="2">
                  <c:v>13.0</c:v>
                </c:pt>
                <c:pt idx="3">
                  <c:v>20.0</c:v>
                </c:pt>
                <c:pt idx="4">
                  <c:v>26.0</c:v>
                </c:pt>
                <c:pt idx="5">
                  <c:v>13.0</c:v>
                </c:pt>
                <c:pt idx="6">
                  <c:v>46.0</c:v>
                </c:pt>
                <c:pt idx="7">
                  <c:v>16.0</c:v>
                </c:pt>
                <c:pt idx="8">
                  <c:v>68.0</c:v>
                </c:pt>
                <c:pt idx="9">
                  <c:v>76.0</c:v>
                </c:pt>
                <c:pt idx="10">
                  <c:v>8.0</c:v>
                </c:pt>
                <c:pt idx="11">
                  <c:v>6.0</c:v>
                </c:pt>
                <c:pt idx="12">
                  <c:v>17.0</c:v>
                </c:pt>
                <c:pt idx="13">
                  <c:v>16.0</c:v>
                </c:pt>
                <c:pt idx="14">
                  <c:v>33.0</c:v>
                </c:pt>
                <c:pt idx="15">
                  <c:v>60.0</c:v>
                </c:pt>
                <c:pt idx="16">
                  <c:v>64.0</c:v>
                </c:pt>
                <c:pt idx="17">
                  <c:v>26.0</c:v>
                </c:pt>
                <c:pt idx="18">
                  <c:v>24.0</c:v>
                </c:pt>
                <c:pt idx="19">
                  <c:v>23.0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4"/>
        <c:shape val="box"/>
        <c:axId val="423425120"/>
        <c:axId val="422613056"/>
        <c:axId val="0"/>
      </c:bar3DChart>
      <c:catAx>
        <c:axId val="42342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22613056"/>
        <c:crosses val="autoZero"/>
        <c:auto val="1"/>
        <c:lblAlgn val="ctr"/>
        <c:lblOffset val="100"/>
        <c:noMultiLvlLbl val="0"/>
      </c:catAx>
      <c:valAx>
        <c:axId val="422613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3425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Sheet2!$A$1:$A$21</c:f>
              <c:strCache>
                <c:ptCount val="21"/>
                <c:pt idx="0">
                  <c:v>Ajka</c:v>
                </c:pt>
                <c:pt idx="1">
                  <c:v>BP - Heim Pál</c:v>
                </c:pt>
                <c:pt idx="2">
                  <c:v>BP - Korányi</c:v>
                </c:pt>
                <c:pt idx="3">
                  <c:v>BP - SOTE 1. GYK</c:v>
                </c:pt>
                <c:pt idx="4">
                  <c:v>BP - SOTE Tüdőklinika</c:v>
                </c:pt>
                <c:pt idx="5">
                  <c:v>Debrecen - AOK</c:v>
                </c:pt>
                <c:pt idx="6">
                  <c:v>Debrecen - Kenézy</c:v>
                </c:pt>
                <c:pt idx="7">
                  <c:v>Debrecen - OEC</c:v>
                </c:pt>
                <c:pt idx="8">
                  <c:v>Deszk</c:v>
                </c:pt>
                <c:pt idx="9">
                  <c:v>Győr</c:v>
                </c:pt>
                <c:pt idx="10">
                  <c:v>Miskolc</c:v>
                </c:pt>
                <c:pt idx="11">
                  <c:v>Mosdós</c:v>
                </c:pt>
                <c:pt idx="12">
                  <c:v>Nagykanizsa</c:v>
                </c:pt>
                <c:pt idx="13">
                  <c:v>Nyíregyháza</c:v>
                </c:pt>
                <c:pt idx="14">
                  <c:v>Pécs</c:v>
                </c:pt>
                <c:pt idx="15">
                  <c:v>Szeged </c:v>
                </c:pt>
                <c:pt idx="16">
                  <c:v>Székesfehérvár</c:v>
                </c:pt>
                <c:pt idx="17">
                  <c:v>Szombathely</c:v>
                </c:pt>
                <c:pt idx="18">
                  <c:v>Törökbálint</c:v>
                </c:pt>
                <c:pt idx="19">
                  <c:v>Veszprém</c:v>
                </c:pt>
                <c:pt idx="20">
                  <c:v>Zalaegerszeg</c:v>
                </c:pt>
              </c:strCache>
            </c:strRef>
          </c:cat>
          <c:val>
            <c:numRef>
              <c:f>Sheet2!$B$1:$B$21</c:f>
              <c:numCache>
                <c:formatCode>General</c:formatCode>
                <c:ptCount val="21"/>
                <c:pt idx="0">
                  <c:v>22.0</c:v>
                </c:pt>
                <c:pt idx="1">
                  <c:v>99.0</c:v>
                </c:pt>
                <c:pt idx="2">
                  <c:v>90.0</c:v>
                </c:pt>
                <c:pt idx="3">
                  <c:v>22.0</c:v>
                </c:pt>
                <c:pt idx="4">
                  <c:v>30.0</c:v>
                </c:pt>
                <c:pt idx="5">
                  <c:v>35.0</c:v>
                </c:pt>
                <c:pt idx="6">
                  <c:v>21.0</c:v>
                </c:pt>
                <c:pt idx="7">
                  <c:v>28.0</c:v>
                </c:pt>
                <c:pt idx="8">
                  <c:v>12.0</c:v>
                </c:pt>
                <c:pt idx="9">
                  <c:v>24.0</c:v>
                </c:pt>
                <c:pt idx="10">
                  <c:v>81.0</c:v>
                </c:pt>
                <c:pt idx="11">
                  <c:v>64.0</c:v>
                </c:pt>
                <c:pt idx="12">
                  <c:v>1.0</c:v>
                </c:pt>
                <c:pt idx="13">
                  <c:v>41.0</c:v>
                </c:pt>
                <c:pt idx="14">
                  <c:v>10.0</c:v>
                </c:pt>
                <c:pt idx="15">
                  <c:v>20.0</c:v>
                </c:pt>
                <c:pt idx="16">
                  <c:v>1.0</c:v>
                </c:pt>
                <c:pt idx="17">
                  <c:v>23.0</c:v>
                </c:pt>
                <c:pt idx="18">
                  <c:v>11.0</c:v>
                </c:pt>
                <c:pt idx="19">
                  <c:v>1.0</c:v>
                </c:pt>
                <c:pt idx="20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257616"/>
        <c:axId val="423316576"/>
      </c:barChart>
      <c:catAx>
        <c:axId val="3992576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3316576"/>
        <c:crosses val="autoZero"/>
        <c:auto val="1"/>
        <c:lblAlgn val="ctr"/>
        <c:lblOffset val="100"/>
        <c:noMultiLvlLbl val="0"/>
      </c:catAx>
      <c:valAx>
        <c:axId val="4233165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992576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735156789612"/>
          <c:y val="0.029743034484837"/>
          <c:w val="0.758635060091173"/>
          <c:h val="0.931893705973219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Sheet2!$A$38:$A$57</c:f>
              <c:strCache>
                <c:ptCount val="20"/>
                <c:pt idx="0">
                  <c:v>Ajka</c:v>
                </c:pt>
                <c:pt idx="1">
                  <c:v>BP - Heim Pál</c:v>
                </c:pt>
                <c:pt idx="2">
                  <c:v>BP - Korányi</c:v>
                </c:pt>
                <c:pt idx="3">
                  <c:v>BP - SOTE 1. GYK</c:v>
                </c:pt>
                <c:pt idx="4">
                  <c:v>BP - SOTE Tüdőklinika</c:v>
                </c:pt>
                <c:pt idx="5">
                  <c:v>Debrecen - AOK</c:v>
                </c:pt>
                <c:pt idx="6">
                  <c:v>Debrecen - Kenézy</c:v>
                </c:pt>
                <c:pt idx="7">
                  <c:v>Debrecen - OEC</c:v>
                </c:pt>
                <c:pt idx="8">
                  <c:v>Deszk</c:v>
                </c:pt>
                <c:pt idx="9">
                  <c:v>Győr</c:v>
                </c:pt>
                <c:pt idx="10">
                  <c:v>Miskolc</c:v>
                </c:pt>
                <c:pt idx="11">
                  <c:v>Mosdós</c:v>
                </c:pt>
                <c:pt idx="12">
                  <c:v>Nagykanizsa</c:v>
                </c:pt>
                <c:pt idx="13">
                  <c:v>Nyíregyháza</c:v>
                </c:pt>
                <c:pt idx="14">
                  <c:v>Pécs</c:v>
                </c:pt>
                <c:pt idx="15">
                  <c:v>Székesfehérvár</c:v>
                </c:pt>
                <c:pt idx="16">
                  <c:v>Szombathely</c:v>
                </c:pt>
                <c:pt idx="17">
                  <c:v>Törökbálint</c:v>
                </c:pt>
                <c:pt idx="18">
                  <c:v>Veszprém</c:v>
                </c:pt>
                <c:pt idx="19">
                  <c:v>Zalaegerszeg</c:v>
                </c:pt>
              </c:strCache>
            </c:strRef>
          </c:cat>
          <c:val>
            <c:numRef>
              <c:f>Sheet2!$B$38:$B$57</c:f>
              <c:numCache>
                <c:formatCode>General</c:formatCode>
                <c:ptCount val="20"/>
                <c:pt idx="0">
                  <c:v>2.0</c:v>
                </c:pt>
                <c:pt idx="1">
                  <c:v>15.0</c:v>
                </c:pt>
                <c:pt idx="2">
                  <c:v>37.0</c:v>
                </c:pt>
                <c:pt idx="3">
                  <c:v>5.0</c:v>
                </c:pt>
                <c:pt idx="4">
                  <c:v>18.0</c:v>
                </c:pt>
                <c:pt idx="5">
                  <c:v>7.0</c:v>
                </c:pt>
                <c:pt idx="6">
                  <c:v>6.0</c:v>
                </c:pt>
                <c:pt idx="7">
                  <c:v>2.0</c:v>
                </c:pt>
                <c:pt idx="8">
                  <c:v>1.0</c:v>
                </c:pt>
                <c:pt idx="9">
                  <c:v>6.0</c:v>
                </c:pt>
                <c:pt idx="10">
                  <c:v>10.0</c:v>
                </c:pt>
                <c:pt idx="11">
                  <c:v>13.0</c:v>
                </c:pt>
                <c:pt idx="12">
                  <c:v>1.0</c:v>
                </c:pt>
                <c:pt idx="13">
                  <c:v>5.0</c:v>
                </c:pt>
                <c:pt idx="14">
                  <c:v>1.0</c:v>
                </c:pt>
                <c:pt idx="15">
                  <c:v>1.0</c:v>
                </c:pt>
                <c:pt idx="16">
                  <c:v>3.0</c:v>
                </c:pt>
                <c:pt idx="17">
                  <c:v>4.0</c:v>
                </c:pt>
                <c:pt idx="18">
                  <c:v>1.0</c:v>
                </c:pt>
                <c:pt idx="19">
                  <c:v>4.0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22254512"/>
        <c:axId val="421670912"/>
        <c:axId val="0"/>
      </c:bar3DChart>
      <c:valAx>
        <c:axId val="421670912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422254512"/>
        <c:crosses val="autoZero"/>
        <c:crossBetween val="between"/>
      </c:valAx>
      <c:catAx>
        <c:axId val="422254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216709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Sheet2!$T$2:$T$6</c:f>
              <c:numCache>
                <c:formatCode>General</c:formatCode>
                <c:ptCount val="5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</c:numCache>
            </c:numRef>
          </c:cat>
          <c:val>
            <c:numRef>
              <c:f>Sheet2!$U$2:$U$6</c:f>
              <c:numCache>
                <c:formatCode>General</c:formatCode>
                <c:ptCount val="5"/>
                <c:pt idx="0">
                  <c:v>14.77</c:v>
                </c:pt>
                <c:pt idx="1">
                  <c:v>15.32</c:v>
                </c:pt>
                <c:pt idx="2">
                  <c:v>15.8</c:v>
                </c:pt>
                <c:pt idx="3">
                  <c:v>16.09</c:v>
                </c:pt>
                <c:pt idx="4">
                  <c:v>16.54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931632"/>
        <c:axId val="399938224"/>
      </c:lineChart>
      <c:catAx>
        <c:axId val="39993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Lucida Sans" panose="020B0602030504020204" pitchFamily="34" charset="0"/>
              </a:defRPr>
            </a:pPr>
            <a:endParaRPr lang="en-US"/>
          </a:p>
        </c:txPr>
        <c:crossAx val="399938224"/>
        <c:crosses val="autoZero"/>
        <c:auto val="1"/>
        <c:lblAlgn val="ctr"/>
        <c:lblOffset val="100"/>
        <c:noMultiLvlLbl val="0"/>
      </c:catAx>
      <c:valAx>
        <c:axId val="399938224"/>
        <c:scaling>
          <c:orientation val="minMax"/>
          <c:max val="18.0"/>
          <c:min val="13.0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ucida Sans" panose="020B0602030504020204" pitchFamily="34" charset="0"/>
              </a:defRPr>
            </a:pPr>
            <a:endParaRPr lang="en-US"/>
          </a:p>
        </c:txPr>
        <c:crossAx val="399931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[registry_2012.xlsx]Sheet1!PivotTable1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numFmt formatCode="#,##0.00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numFmt formatCode="#,##0.00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numFmt formatCode="#,##0.00" sourceLinked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Count of Patients code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Sheet1!$A$4:$A$31</c:f>
              <c:multiLvlStrCache>
                <c:ptCount val="20"/>
                <c:lvl>
                  <c:pt idx="0">
                    <c:v>Bács-Kiskun</c:v>
                  </c:pt>
                  <c:pt idx="1">
                    <c:v>Békés</c:v>
                  </c:pt>
                  <c:pt idx="2">
                    <c:v>Csongrád</c:v>
                  </c:pt>
                  <c:pt idx="3">
                    <c:v>Baranya</c:v>
                  </c:pt>
                  <c:pt idx="4">
                    <c:v>Somogy</c:v>
                  </c:pt>
                  <c:pt idx="5">
                    <c:v>Tolna</c:v>
                  </c:pt>
                  <c:pt idx="6">
                    <c:v>Hajdú-Bihar</c:v>
                  </c:pt>
                  <c:pt idx="7">
                    <c:v>Jász-Nagykun-Szolnok</c:v>
                  </c:pt>
                  <c:pt idx="8">
                    <c:v>Szabolcs-Szatmár-Bereg</c:v>
                  </c:pt>
                  <c:pt idx="9">
                    <c:v>Borsod-Abaúj-Zemplén</c:v>
                  </c:pt>
                  <c:pt idx="10">
                    <c:v>Heves</c:v>
                  </c:pt>
                  <c:pt idx="11">
                    <c:v>Nógrád</c:v>
                  </c:pt>
                  <c:pt idx="12">
                    <c:v>Fejér</c:v>
                  </c:pt>
                  <c:pt idx="13">
                    <c:v>Komárom-Esztergom</c:v>
                  </c:pt>
                  <c:pt idx="14">
                    <c:v>Veszprém</c:v>
                  </c:pt>
                  <c:pt idx="15">
                    <c:v>Budapest</c:v>
                  </c:pt>
                  <c:pt idx="16">
                    <c:v>Pest</c:v>
                  </c:pt>
                  <c:pt idx="17">
                    <c:v>Gyor-Moson-Sopron</c:v>
                  </c:pt>
                  <c:pt idx="18">
                    <c:v>Vas</c:v>
                  </c:pt>
                  <c:pt idx="19">
                    <c:v>Zala</c:v>
                  </c:pt>
                </c:lvl>
                <c:lvl>
                  <c:pt idx="0">
                    <c:v>Dél-Alföld</c:v>
                  </c:pt>
                  <c:pt idx="3">
                    <c:v>Dél-Dunántúl</c:v>
                  </c:pt>
                  <c:pt idx="6">
                    <c:v>Észak-Alföld</c:v>
                  </c:pt>
                  <c:pt idx="9">
                    <c:v>Észak-Magyarország</c:v>
                  </c:pt>
                  <c:pt idx="12">
                    <c:v>Közép-Dunántúl</c:v>
                  </c:pt>
                  <c:pt idx="15">
                    <c:v>Közép-Magyarország</c:v>
                  </c:pt>
                  <c:pt idx="17">
                    <c:v>Nyugat-Dunántúl</c:v>
                  </c:pt>
                </c:lvl>
              </c:multiLvlStrCache>
            </c:multiLvlStrRef>
          </c:cat>
          <c:val>
            <c:numRef>
              <c:f>Sheet1!$B$4:$B$31</c:f>
              <c:numCache>
                <c:formatCode>General</c:formatCode>
                <c:ptCount val="20"/>
                <c:pt idx="0">
                  <c:v>18.0</c:v>
                </c:pt>
                <c:pt idx="1">
                  <c:v>5.0</c:v>
                </c:pt>
                <c:pt idx="2">
                  <c:v>13.0</c:v>
                </c:pt>
                <c:pt idx="3">
                  <c:v>20.0</c:v>
                </c:pt>
                <c:pt idx="4">
                  <c:v>26.0</c:v>
                </c:pt>
                <c:pt idx="5">
                  <c:v>13.0</c:v>
                </c:pt>
                <c:pt idx="6">
                  <c:v>46.0</c:v>
                </c:pt>
                <c:pt idx="7">
                  <c:v>16.0</c:v>
                </c:pt>
                <c:pt idx="8">
                  <c:v>68.0</c:v>
                </c:pt>
                <c:pt idx="9">
                  <c:v>76.0</c:v>
                </c:pt>
                <c:pt idx="10">
                  <c:v>8.0</c:v>
                </c:pt>
                <c:pt idx="11">
                  <c:v>6.0</c:v>
                </c:pt>
                <c:pt idx="12">
                  <c:v>17.0</c:v>
                </c:pt>
                <c:pt idx="13">
                  <c:v>16.0</c:v>
                </c:pt>
                <c:pt idx="14">
                  <c:v>33.0</c:v>
                </c:pt>
                <c:pt idx="15">
                  <c:v>60.0</c:v>
                </c:pt>
                <c:pt idx="16">
                  <c:v>64.0</c:v>
                </c:pt>
                <c:pt idx="17">
                  <c:v>26.0</c:v>
                </c:pt>
                <c:pt idx="18">
                  <c:v>24.0</c:v>
                </c:pt>
                <c:pt idx="19">
                  <c:v>23.0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Average of Age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Sheet1!$A$4:$A$31</c:f>
              <c:multiLvlStrCache>
                <c:ptCount val="20"/>
                <c:lvl>
                  <c:pt idx="0">
                    <c:v>Bács-Kiskun</c:v>
                  </c:pt>
                  <c:pt idx="1">
                    <c:v>Békés</c:v>
                  </c:pt>
                  <c:pt idx="2">
                    <c:v>Csongrád</c:v>
                  </c:pt>
                  <c:pt idx="3">
                    <c:v>Baranya</c:v>
                  </c:pt>
                  <c:pt idx="4">
                    <c:v>Somogy</c:v>
                  </c:pt>
                  <c:pt idx="5">
                    <c:v>Tolna</c:v>
                  </c:pt>
                  <c:pt idx="6">
                    <c:v>Hajdú-Bihar</c:v>
                  </c:pt>
                  <c:pt idx="7">
                    <c:v>Jász-Nagykun-Szolnok</c:v>
                  </c:pt>
                  <c:pt idx="8">
                    <c:v>Szabolcs-Szatmár-Bereg</c:v>
                  </c:pt>
                  <c:pt idx="9">
                    <c:v>Borsod-Abaúj-Zemplén</c:v>
                  </c:pt>
                  <c:pt idx="10">
                    <c:v>Heves</c:v>
                  </c:pt>
                  <c:pt idx="11">
                    <c:v>Nógrád</c:v>
                  </c:pt>
                  <c:pt idx="12">
                    <c:v>Fejér</c:v>
                  </c:pt>
                  <c:pt idx="13">
                    <c:v>Komárom-Esztergom</c:v>
                  </c:pt>
                  <c:pt idx="14">
                    <c:v>Veszprém</c:v>
                  </c:pt>
                  <c:pt idx="15">
                    <c:v>Budapest</c:v>
                  </c:pt>
                  <c:pt idx="16">
                    <c:v>Pest</c:v>
                  </c:pt>
                  <c:pt idx="17">
                    <c:v>Gyor-Moson-Sopron</c:v>
                  </c:pt>
                  <c:pt idx="18">
                    <c:v>Vas</c:v>
                  </c:pt>
                  <c:pt idx="19">
                    <c:v>Zala</c:v>
                  </c:pt>
                </c:lvl>
                <c:lvl>
                  <c:pt idx="0">
                    <c:v>Dél-Alföld</c:v>
                  </c:pt>
                  <c:pt idx="3">
                    <c:v>Dél-Dunántúl</c:v>
                  </c:pt>
                  <c:pt idx="6">
                    <c:v>Észak-Alföld</c:v>
                  </c:pt>
                  <c:pt idx="9">
                    <c:v>Észak-Magyarország</c:v>
                  </c:pt>
                  <c:pt idx="12">
                    <c:v>Közép-Dunántúl</c:v>
                  </c:pt>
                  <c:pt idx="15">
                    <c:v>Közép-Magyarország</c:v>
                  </c:pt>
                  <c:pt idx="17">
                    <c:v>Nyugat-Dunántúl</c:v>
                  </c:pt>
                </c:lvl>
              </c:multiLvlStrCache>
            </c:multiLvlStrRef>
          </c:cat>
          <c:val>
            <c:numRef>
              <c:f>Sheet1!$C$4:$C$31</c:f>
              <c:numCache>
                <c:formatCode>General</c:formatCode>
                <c:ptCount val="20"/>
                <c:pt idx="0">
                  <c:v>16.16666666666667</c:v>
                </c:pt>
                <c:pt idx="1">
                  <c:v>20.8</c:v>
                </c:pt>
                <c:pt idx="2">
                  <c:v>18.53846153846154</c:v>
                </c:pt>
                <c:pt idx="3">
                  <c:v>15.85</c:v>
                </c:pt>
                <c:pt idx="4">
                  <c:v>16.0</c:v>
                </c:pt>
                <c:pt idx="5">
                  <c:v>15.53846153846154</c:v>
                </c:pt>
                <c:pt idx="6">
                  <c:v>15.17391304347826</c:v>
                </c:pt>
                <c:pt idx="7">
                  <c:v>22.375</c:v>
                </c:pt>
                <c:pt idx="8">
                  <c:v>14.25</c:v>
                </c:pt>
                <c:pt idx="9">
                  <c:v>17.09210526315789</c:v>
                </c:pt>
                <c:pt idx="10">
                  <c:v>15.125</c:v>
                </c:pt>
                <c:pt idx="11">
                  <c:v>26.33333333333328</c:v>
                </c:pt>
                <c:pt idx="12">
                  <c:v>16.88235294117647</c:v>
                </c:pt>
                <c:pt idx="13">
                  <c:v>15.4375</c:v>
                </c:pt>
                <c:pt idx="14">
                  <c:v>11.27272727272728</c:v>
                </c:pt>
                <c:pt idx="15">
                  <c:v>21.16666666666667</c:v>
                </c:pt>
                <c:pt idx="16">
                  <c:v>18.3125</c:v>
                </c:pt>
                <c:pt idx="17">
                  <c:v>15.07692307692308</c:v>
                </c:pt>
                <c:pt idx="18">
                  <c:v>13.33333333333333</c:v>
                </c:pt>
                <c:pt idx="19">
                  <c:v>15.1304347826087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4"/>
        <c:axId val="376788736"/>
        <c:axId val="398417504"/>
      </c:barChart>
      <c:catAx>
        <c:axId val="37678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417504"/>
        <c:crosses val="autoZero"/>
        <c:auto val="1"/>
        <c:lblAlgn val="ctr"/>
        <c:lblOffset val="100"/>
        <c:noMultiLvlLbl val="0"/>
      </c:catAx>
      <c:valAx>
        <c:axId val="398417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6788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6498704"/>
        <c:axId val="376701024"/>
      </c:barChart>
      <c:catAx>
        <c:axId val="37649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76701024"/>
        <c:crosses val="autoZero"/>
        <c:auto val="1"/>
        <c:lblAlgn val="ctr"/>
        <c:lblOffset val="100"/>
        <c:noMultiLvlLbl val="0"/>
      </c:catAx>
      <c:valAx>
        <c:axId val="376701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6498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8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Sheet1!$A$31:$A$79</c:f>
              <c:numCache>
                <c:formatCode>General</c:formatCode>
                <c:ptCount val="49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45.0</c:v>
                </c:pt>
                <c:pt idx="44">
                  <c:v>46.0</c:v>
                </c:pt>
                <c:pt idx="45">
                  <c:v>47.0</c:v>
                </c:pt>
                <c:pt idx="46">
                  <c:v>49.0</c:v>
                </c:pt>
                <c:pt idx="47">
                  <c:v>51.0</c:v>
                </c:pt>
                <c:pt idx="48">
                  <c:v>63.0</c:v>
                </c:pt>
              </c:numCache>
            </c:numRef>
          </c:cat>
          <c:val>
            <c:numRef>
              <c:f>Sheet1!$B$31:$B$79</c:f>
              <c:numCache>
                <c:formatCode>General</c:formatCode>
                <c:ptCount val="49"/>
                <c:pt idx="0">
                  <c:v>12.0</c:v>
                </c:pt>
                <c:pt idx="1">
                  <c:v>12.0</c:v>
                </c:pt>
                <c:pt idx="2">
                  <c:v>4.0</c:v>
                </c:pt>
                <c:pt idx="3">
                  <c:v>9.0</c:v>
                </c:pt>
                <c:pt idx="4">
                  <c:v>23.0</c:v>
                </c:pt>
                <c:pt idx="5">
                  <c:v>15.0</c:v>
                </c:pt>
                <c:pt idx="6">
                  <c:v>13.0</c:v>
                </c:pt>
                <c:pt idx="7">
                  <c:v>24.0</c:v>
                </c:pt>
                <c:pt idx="8">
                  <c:v>20.0</c:v>
                </c:pt>
                <c:pt idx="9">
                  <c:v>21.0</c:v>
                </c:pt>
                <c:pt idx="10">
                  <c:v>18.0</c:v>
                </c:pt>
                <c:pt idx="11">
                  <c:v>35.0</c:v>
                </c:pt>
                <c:pt idx="12">
                  <c:v>20.0</c:v>
                </c:pt>
                <c:pt idx="13">
                  <c:v>23.0</c:v>
                </c:pt>
                <c:pt idx="14">
                  <c:v>20.0</c:v>
                </c:pt>
                <c:pt idx="15">
                  <c:v>16.0</c:v>
                </c:pt>
                <c:pt idx="16">
                  <c:v>17.0</c:v>
                </c:pt>
                <c:pt idx="17">
                  <c:v>29.0</c:v>
                </c:pt>
                <c:pt idx="18">
                  <c:v>26.0</c:v>
                </c:pt>
                <c:pt idx="19">
                  <c:v>22.0</c:v>
                </c:pt>
                <c:pt idx="20">
                  <c:v>23.0</c:v>
                </c:pt>
                <c:pt idx="21">
                  <c:v>23.0</c:v>
                </c:pt>
                <c:pt idx="22">
                  <c:v>18.0</c:v>
                </c:pt>
                <c:pt idx="23">
                  <c:v>14.0</c:v>
                </c:pt>
                <c:pt idx="24">
                  <c:v>13.0</c:v>
                </c:pt>
                <c:pt idx="25">
                  <c:v>14.0</c:v>
                </c:pt>
                <c:pt idx="26">
                  <c:v>11.0</c:v>
                </c:pt>
                <c:pt idx="27">
                  <c:v>6.0</c:v>
                </c:pt>
                <c:pt idx="28">
                  <c:v>9.0</c:v>
                </c:pt>
                <c:pt idx="29">
                  <c:v>6.0</c:v>
                </c:pt>
                <c:pt idx="30">
                  <c:v>9.0</c:v>
                </c:pt>
                <c:pt idx="31">
                  <c:v>5.0</c:v>
                </c:pt>
                <c:pt idx="32">
                  <c:v>6.0</c:v>
                </c:pt>
                <c:pt idx="33">
                  <c:v>3.0</c:v>
                </c:pt>
                <c:pt idx="34">
                  <c:v>4.0</c:v>
                </c:pt>
                <c:pt idx="35">
                  <c:v>9.0</c:v>
                </c:pt>
                <c:pt idx="36">
                  <c:v>3.0</c:v>
                </c:pt>
                <c:pt idx="37">
                  <c:v>3.0</c:v>
                </c:pt>
                <c:pt idx="38">
                  <c:v>3.0</c:v>
                </c:pt>
                <c:pt idx="39">
                  <c:v>3.0</c:v>
                </c:pt>
                <c:pt idx="40">
                  <c:v>2.0</c:v>
                </c:pt>
                <c:pt idx="41">
                  <c:v>2.0</c:v>
                </c:pt>
                <c:pt idx="42">
                  <c:v>2.0</c:v>
                </c:pt>
                <c:pt idx="43">
                  <c:v>2.0</c:v>
                </c:pt>
                <c:pt idx="44">
                  <c:v>3.0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936000"/>
        <c:axId val="424207504"/>
      </c:barChart>
      <c:catAx>
        <c:axId val="39793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4207504"/>
        <c:crosses val="autoZero"/>
        <c:auto val="1"/>
        <c:lblAlgn val="ctr"/>
        <c:lblOffset val="100"/>
        <c:noMultiLvlLbl val="0"/>
      </c:catAx>
      <c:valAx>
        <c:axId val="424207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793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0.26882</cdr:x>
      <cdr:y>0.22857</cdr:y>
    </cdr:from>
    <cdr:to>
      <cdr:x>0.35484</cdr:x>
      <cdr:y>0.3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00" y="11521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25%</a:t>
          </a:r>
          <a:endParaRPr lang="hu-H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0.30108</cdr:x>
      <cdr:y>0.45714</cdr:y>
    </cdr:from>
    <cdr:to>
      <cdr:x>0.3871</cdr:x>
      <cdr:y>0.52857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16224" y="230425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2000" b="1" dirty="0" smtClean="0">
              <a:solidFill>
                <a:schemeClr val="tx1"/>
              </a:solidFill>
            </a:rPr>
            <a:t>30</a:t>
          </a:r>
          <a:r>
            <a:rPr lang="en-US" sz="2000" b="1" dirty="0" smtClean="0">
              <a:solidFill>
                <a:schemeClr val="tx1"/>
              </a:solidFill>
            </a:rPr>
            <a:t>%</a:t>
          </a:r>
          <a:endParaRPr lang="hu-H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0.58065</cdr:x>
      <cdr:y>0.24286</cdr:y>
    </cdr:from>
    <cdr:to>
      <cdr:x>0.66667</cdr:x>
      <cdr:y>0.31429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88432" y="122413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2</a:t>
          </a:r>
          <a:r>
            <a:rPr lang="hu-HU" sz="2000" b="1" dirty="0" smtClean="0">
              <a:solidFill>
                <a:schemeClr val="tx1"/>
              </a:solidFill>
            </a:rPr>
            <a:t>7</a:t>
          </a:r>
          <a:r>
            <a:rPr lang="en-US" sz="2000" b="1" dirty="0" smtClean="0">
              <a:solidFill>
                <a:schemeClr val="tx1"/>
              </a:solidFill>
            </a:rPr>
            <a:t>%</a:t>
          </a:r>
          <a:endParaRPr lang="hu-HU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0.64264</cdr:x>
      <cdr:y>0.45714</cdr:y>
    </cdr:from>
    <cdr:to>
      <cdr:x>0.72866</cdr:x>
      <cdr:y>0.52857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03565" y="230425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>
              <a:solidFill>
                <a:schemeClr val="tx1"/>
              </a:solidFill>
            </a:rPr>
            <a:t>18%</a:t>
          </a:r>
          <a:endParaRPr lang="hu-HU" sz="20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6BB12-DB91-40D0-B022-72166D0CA426}" type="datetimeFigureOut">
              <a:rPr lang="hu-HU" smtClean="0"/>
              <a:t>2014.06.20.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3B794-C7A5-480D-AD05-5DC600EA2E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6240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F3A14-480A-4675-8A92-90A9246F37D3}" type="datetimeFigureOut">
              <a:rPr lang="en-US" smtClean="0"/>
              <a:t>6/20/14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432B-4095-41A1-97BE-5075D587F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94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75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25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7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7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79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60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6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8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67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6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32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75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74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46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7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8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5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48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22 európai ország 22 ezer betege</a:t>
            </a:r>
          </a:p>
          <a:p>
            <a:endParaRPr lang="hu-HU" dirty="0" smtClean="0"/>
          </a:p>
          <a:p>
            <a:r>
              <a:rPr lang="hu-HU" dirty="0" smtClean="0"/>
              <a:t>Mi</a:t>
            </a:r>
            <a:r>
              <a:rPr lang="hu-HU" baseline="0" dirty="0" smtClean="0"/>
              <a:t> </a:t>
            </a:r>
            <a:r>
              <a:rPr lang="en-US" baseline="0" dirty="0" smtClean="0"/>
              <a:t>2007</a:t>
            </a:r>
            <a:r>
              <a:rPr lang="hu-HU" baseline="0" dirty="0" smtClean="0"/>
              <a:t> óta vagyunk ennek tagjai , minden évben szoros </a:t>
            </a:r>
            <a:r>
              <a:rPr lang="hu-HU" baseline="0" dirty="0" err="1" smtClean="0"/>
              <a:t>együttműköséd</a:t>
            </a:r>
            <a:r>
              <a:rPr lang="hu-HU" baseline="0" dirty="0" smtClean="0"/>
              <a:t> van</a:t>
            </a:r>
          </a:p>
          <a:p>
            <a:r>
              <a:rPr lang="hu-HU" baseline="0" dirty="0" smtClean="0"/>
              <a:t>Sok pilot projectben veszünk részt, illetve minden megbeszélésre hivatalosak vagyunk</a:t>
            </a:r>
          </a:p>
          <a:p>
            <a:endParaRPr lang="hu-HU" baseline="0" dirty="0" smtClean="0"/>
          </a:p>
          <a:p>
            <a:r>
              <a:rPr lang="hu-HU" baseline="0" dirty="0" smtClean="0"/>
              <a:t>Közösek a problémáink, hasonló utat járunk be , </a:t>
            </a:r>
            <a:r>
              <a:rPr lang="hu-HU" baseline="0" dirty="0" err="1" smtClean="0"/>
              <a:t>tapaszatmegosztás</a:t>
            </a:r>
            <a:r>
              <a:rPr lang="hu-HU" baseline="0" dirty="0" smtClean="0"/>
              <a:t>, </a:t>
            </a:r>
          </a:p>
          <a:p>
            <a:r>
              <a:rPr lang="hu-HU" baseline="0" dirty="0" smtClean="0"/>
              <a:t>Nem kell újra feltalálni a </a:t>
            </a:r>
            <a:r>
              <a:rPr lang="hu-HU" baseline="0" dirty="0" err="1" smtClean="0"/>
              <a:t>melegvizet</a:t>
            </a:r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5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5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2432B-4095-41A1-97BE-5075D587F4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8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6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2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9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3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2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5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0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6/20/14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86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iSWCSY0pDcOKhM&amp;tbnid=Ep2ncmTXqnd6TM:&amp;ved=0CAUQjRw&amp;url=http://www.jomasport.hu/rolunk/&amp;ei=dW88Ut2oArLL0AWutIGQCg&amp;bvm=bv.52434380,d.bGE&amp;psig=AFQjCNF6GnbDjczEtKR-Dvtyd27VQyzo6w&amp;ust=1379778747255359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iSWCSY0pDcOKhM&amp;tbnid=Ep2ncmTXqnd6TM:&amp;ved=0CAUQjRw&amp;url=http://www.jomasport.hu/rolunk/&amp;ei=dW88Ut2oArLL0AWutIGQCg&amp;bvm=bv.52434380,d.bGE&amp;psig=AFQjCNF6GnbDjczEtKR-Dvtyd27VQyzo6w&amp;ust=1379778747255359" TargetMode="External"/><Relationship Id="rId4" Type="http://schemas.openxmlformats.org/officeDocument/2006/relationships/image" Target="../media/image7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u/url?sa=i&amp;rct=j&amp;q=&amp;esrc=s&amp;frm=1&amp;source=images&amp;cd=&amp;cad=rja&amp;docid=iSWCSY0pDcOKhM&amp;tbnid=Ep2ncmTXqnd6TM:&amp;ved=0CAUQjRw&amp;url=http://www.jomasport.hu/rolunk/&amp;ei=dW88Ut2oArLL0AWutIGQCg&amp;bvm=bv.52434380,d.bGE&amp;psig=AFQjCNF6GnbDjczEtKR-Dvtyd27VQyzo6w&amp;ust=1379778747255359" TargetMode="External"/><Relationship Id="rId4" Type="http://schemas.openxmlformats.org/officeDocument/2006/relationships/image" Target="../media/image7.png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93ca6fba3a5ee2d593328727a2985de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27736"/>
            <a:ext cx="2392904" cy="356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2060848"/>
            <a:ext cx="5379937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CF </a:t>
            </a:r>
            <a:r>
              <a:rPr lang="hu-HU" sz="6000" dirty="0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r</a:t>
            </a:r>
            <a:r>
              <a:rPr lang="en-US" sz="6000" dirty="0" err="1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egiszter</a:t>
            </a:r>
            <a:r>
              <a:rPr lang="en-US" sz="6000" dirty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 </a:t>
            </a:r>
            <a:r>
              <a:rPr lang="en-US" sz="6000" dirty="0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201</a:t>
            </a:r>
            <a:r>
              <a:rPr lang="hu-HU" sz="6000" dirty="0" smtClean="0">
                <a:solidFill>
                  <a:srgbClr val="FFC000"/>
                </a:solidFill>
                <a:latin typeface="Myriad Pro Light" pitchFamily="34" charset="0"/>
                <a:cs typeface="Calibri"/>
              </a:rPr>
              <a:t>2</a:t>
            </a:r>
            <a:endParaRPr lang="en-US" sz="6000" dirty="0">
              <a:solidFill>
                <a:srgbClr val="FFC000"/>
              </a:solidFill>
              <a:latin typeface="Myriad Pro Light" pitchFamily="34" charset="0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3814192" cy="46648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000" dirty="0" smtClean="0">
                <a:latin typeface="Myriad Pro Light" pitchFamily="34" charset="0"/>
                <a:cs typeface="Calibri"/>
              </a:rPr>
              <a:t>Magyar </a:t>
            </a:r>
            <a:r>
              <a:rPr lang="en-US" sz="2000" dirty="0" err="1" smtClean="0">
                <a:latin typeface="Myriad Pro Light" pitchFamily="34" charset="0"/>
                <a:cs typeface="Calibri"/>
              </a:rPr>
              <a:t>Ciszt</a:t>
            </a:r>
            <a:r>
              <a:rPr lang="hu-HU" sz="2000" dirty="0" smtClean="0">
                <a:latin typeface="Myriad Pro Light" pitchFamily="34" charset="0"/>
                <a:cs typeface="Calibri"/>
              </a:rPr>
              <a:t>ás </a:t>
            </a:r>
            <a:r>
              <a:rPr lang="hu-HU" sz="2000" dirty="0" err="1" smtClean="0">
                <a:latin typeface="Myriad Pro Light" pitchFamily="34" charset="0"/>
                <a:cs typeface="Calibri"/>
              </a:rPr>
              <a:t>Fibrózis</a:t>
            </a:r>
            <a:r>
              <a:rPr lang="hu-HU" sz="2000" dirty="0" smtClean="0">
                <a:latin typeface="Myriad Pro Light" pitchFamily="34" charset="0"/>
                <a:cs typeface="Calibri"/>
              </a:rPr>
              <a:t> regiszter beszámolója</a:t>
            </a:r>
            <a:endParaRPr lang="en-US" sz="2000" dirty="0">
              <a:latin typeface="Myriad Pro Light" pitchFamily="34" charset="0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3729" y="6154982"/>
            <a:ext cx="168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prstClr val="white"/>
                </a:solidFill>
                <a:latin typeface="Myriad Pro" pitchFamily="34" charset="0"/>
              </a:rPr>
              <a:t>Marsal</a:t>
            </a:r>
            <a:r>
              <a:rPr lang="en-US" sz="1200" dirty="0">
                <a:solidFill>
                  <a:prstClr val="white"/>
                </a:solidFill>
                <a:latin typeface="Myriad Pro" pitchFamily="34" charset="0"/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  <a:latin typeface="Myriad Pro" pitchFamily="34" charset="0"/>
              </a:rPr>
              <a:t>Géza</a:t>
            </a:r>
            <a:endParaRPr lang="hu-HU" sz="1200" dirty="0" smtClean="0">
              <a:solidFill>
                <a:prstClr val="white"/>
              </a:solidFill>
              <a:latin typeface="Myriad Pro" pitchFamily="34" charset="0"/>
            </a:endParaRPr>
          </a:p>
          <a:p>
            <a:r>
              <a:rPr lang="en-US" sz="1200" dirty="0" err="1" smtClean="0">
                <a:solidFill>
                  <a:prstClr val="white"/>
                </a:solidFill>
                <a:latin typeface="Myriad Pro" pitchFamily="34" charset="0"/>
              </a:rPr>
              <a:t>Hornyák</a:t>
            </a:r>
            <a:r>
              <a:rPr lang="hu-HU" sz="1200" dirty="0" smtClean="0">
                <a:solidFill>
                  <a:prstClr val="white"/>
                </a:solidFill>
                <a:latin typeface="Myriad Pro" pitchFamily="34" charset="0"/>
              </a:rPr>
              <a:t>-Kovács</a:t>
            </a:r>
            <a:r>
              <a:rPr lang="en-US" sz="1200" dirty="0">
                <a:solidFill>
                  <a:prstClr val="white"/>
                </a:solidFill>
                <a:latin typeface="Myriad Pro" pitchFamily="34" charset="0"/>
              </a:rPr>
              <a:t> </a:t>
            </a:r>
            <a:r>
              <a:rPr lang="en-US" sz="1200" dirty="0" smtClean="0">
                <a:solidFill>
                  <a:prstClr val="white"/>
                </a:solidFill>
                <a:latin typeface="Myriad Pro" pitchFamily="34" charset="0"/>
              </a:rPr>
              <a:t>Attila</a:t>
            </a:r>
            <a:endParaRPr lang="en-US" sz="1200" dirty="0">
              <a:solidFill>
                <a:prstClr val="white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5301208"/>
            <a:ext cx="67617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Myriad Pro"/>
              </a:rPr>
              <a:t>Magyarországi</a:t>
            </a:r>
            <a:r>
              <a:rPr lang="en-US" sz="2800" dirty="0">
                <a:solidFill>
                  <a:srgbClr val="FFC000"/>
                </a:solidFill>
                <a:latin typeface="Myriad Pro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Myriad Pro"/>
              </a:rPr>
              <a:t>Cisztás</a:t>
            </a:r>
            <a:r>
              <a:rPr lang="en-US" sz="2800" dirty="0">
                <a:solidFill>
                  <a:srgbClr val="FFC000"/>
                </a:solidFill>
                <a:latin typeface="Myriad Pro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Myriad Pro"/>
              </a:rPr>
              <a:t>Fibrózis</a:t>
            </a:r>
            <a:r>
              <a:rPr lang="en-US" sz="2800" dirty="0">
                <a:solidFill>
                  <a:srgbClr val="FFC000"/>
                </a:solidFill>
                <a:latin typeface="Myriad Pro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Myriad Pro"/>
              </a:rPr>
              <a:t>regiszter</a:t>
            </a:r>
            <a:r>
              <a:rPr lang="hu-HU" sz="2800" dirty="0" smtClean="0">
                <a:solidFill>
                  <a:srgbClr val="FFC000"/>
                </a:solidFill>
                <a:latin typeface="Myriad Pro"/>
              </a:rPr>
              <a:t> </a:t>
            </a:r>
          </a:p>
          <a:p>
            <a:pPr algn="ctr"/>
            <a:r>
              <a:rPr lang="hu-HU" sz="2800" dirty="0" smtClean="0">
                <a:solidFill>
                  <a:srgbClr val="FFC000"/>
                </a:solidFill>
                <a:latin typeface="Myriad Pro"/>
              </a:rPr>
              <a:t>2012</a:t>
            </a:r>
            <a:endParaRPr lang="en-US" sz="2800" dirty="0">
              <a:solidFill>
                <a:srgbClr val="FFC000"/>
              </a:solidFill>
              <a:latin typeface="Myriad Pro"/>
            </a:endParaRPr>
          </a:p>
        </p:txBody>
      </p:sp>
      <p:pic>
        <p:nvPicPr>
          <p:cNvPr id="4" name="Picture 2" descr="http://www.jomasport.hu/wp-content/uploads/2011/11/map_hunga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1735"/>
            <a:ext cx="6048672" cy="2663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omasport.hu/wp-content/uploads/2011/11/map_hunga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72208" cy="82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074132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5</a:t>
            </a:r>
            <a:r>
              <a:rPr lang="hu-HU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79 regisztrált beteg</a:t>
            </a:r>
            <a:endParaRPr lang="en-US" sz="280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yriad Pro Light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123071"/>
              </p:ext>
            </p:extLst>
          </p:nvPr>
        </p:nvGraphicFramePr>
        <p:xfrm>
          <a:off x="1259632" y="1556792"/>
          <a:ext cx="66967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329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omasport.hu/wp-content/uploads/2011/11/map_hungar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872208" cy="82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5873021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579 regisztrált beteg</a:t>
            </a:r>
            <a:endParaRPr lang="en-US" sz="280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yriad Pro Ligh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743" y="3140968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Myriad Pro" pitchFamily="34" charset="0"/>
              </a:rPr>
              <a:t>201</a:t>
            </a:r>
            <a:r>
              <a:rPr lang="en-US" dirty="0" smtClean="0">
                <a:latin typeface="Myriad Pro" pitchFamily="34" charset="0"/>
              </a:rPr>
              <a:t>2</a:t>
            </a:r>
            <a:endParaRPr lang="hu-HU" dirty="0" smtClean="0">
              <a:latin typeface="Myriad Pro" pitchFamily="34" charset="0"/>
            </a:endParaRPr>
          </a:p>
          <a:p>
            <a:endParaRPr lang="hu-HU" dirty="0">
              <a:latin typeface="Myriad Pro" pitchFamily="34" charset="0"/>
            </a:endParaRPr>
          </a:p>
          <a:p>
            <a:r>
              <a:rPr lang="hu-HU" dirty="0" smtClean="0">
                <a:latin typeface="Myriad Pro" pitchFamily="34" charset="0"/>
              </a:rPr>
              <a:t>Férfiak:	</a:t>
            </a:r>
            <a:r>
              <a:rPr lang="en-US" dirty="0" smtClean="0">
                <a:latin typeface="Myriad Pro" pitchFamily="34" charset="0"/>
              </a:rPr>
              <a:t>318</a:t>
            </a:r>
            <a:endParaRPr lang="hu-HU" dirty="0" smtClean="0">
              <a:latin typeface="Myriad Pro" pitchFamily="34" charset="0"/>
            </a:endParaRPr>
          </a:p>
          <a:p>
            <a:r>
              <a:rPr lang="hu-HU" dirty="0" smtClean="0">
                <a:latin typeface="Myriad Pro" pitchFamily="34" charset="0"/>
              </a:rPr>
              <a:t>Nők:	2</a:t>
            </a:r>
            <a:r>
              <a:rPr lang="en-US" dirty="0" smtClean="0">
                <a:latin typeface="Myriad Pro" pitchFamily="34" charset="0"/>
              </a:rPr>
              <a:t>6</a:t>
            </a:r>
            <a:r>
              <a:rPr lang="hu-HU" dirty="0" smtClean="0">
                <a:latin typeface="Myriad Pro" pitchFamily="34" charset="0"/>
              </a:rPr>
              <a:t>1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254724"/>
              </p:ext>
            </p:extLst>
          </p:nvPr>
        </p:nvGraphicFramePr>
        <p:xfrm>
          <a:off x="179512" y="1700808"/>
          <a:ext cx="676730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154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48064" y="153080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lakóhelyeik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444658"/>
              </p:ext>
            </p:extLst>
          </p:nvPr>
        </p:nvGraphicFramePr>
        <p:xfrm>
          <a:off x="-1044624" y="-99392"/>
          <a:ext cx="11593288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143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0689" y="764704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lakóhelyeik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3044" y="97314"/>
            <a:ext cx="8229600" cy="81156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2998"/>
            <a:ext cx="8640960" cy="5680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5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836712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ell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átó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 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helyeik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3044" y="169168"/>
            <a:ext cx="8229600" cy="81156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280299"/>
              </p:ext>
            </p:extLst>
          </p:nvPr>
        </p:nvGraphicFramePr>
        <p:xfrm>
          <a:off x="179513" y="1268760"/>
          <a:ext cx="8856984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59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01290"/>
            <a:ext cx="9137035" cy="5963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764704"/>
            <a:ext cx="722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Betegek létszáma 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ell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átó</a:t>
            </a:r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 </a:t>
            </a:r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helyeik szerinti megyei összesítésben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029" y="2755740"/>
            <a:ext cx="2365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Budapest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HP, OKTPI, SOTE 2, SOTE Tüdők.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1066" y="3414321"/>
            <a:ext cx="950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Törökbálint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0923" y="524952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Mosdós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4184" y="3944089"/>
            <a:ext cx="1202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Székesfehérvár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2554" y="5343599"/>
            <a:ext cx="673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Szeged</a:t>
            </a:r>
            <a:r>
              <a:rPr lang="hu-HU" sz="1600" b="1" dirty="0" smtClean="0">
                <a:solidFill>
                  <a:schemeClr val="bg1"/>
                </a:solidFill>
              </a:rPr>
              <a:t/>
            </a:r>
            <a:br>
              <a:rPr lang="hu-HU" sz="1600" b="1" dirty="0" smtClean="0">
                <a:solidFill>
                  <a:schemeClr val="bg1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Deszk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2130" y="3368154"/>
            <a:ext cx="1234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Debrecen AOK,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err="1" smtClean="0">
                <a:solidFill>
                  <a:srgbClr val="FF0000"/>
                </a:solidFill>
              </a:rPr>
              <a:t>Kenézy</a:t>
            </a:r>
            <a:r>
              <a:rPr lang="hu-HU" sz="1200" b="1" dirty="0" smtClean="0">
                <a:solidFill>
                  <a:srgbClr val="FF0000"/>
                </a:solidFill>
              </a:rPr>
              <a:t>, 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OEC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2359913"/>
            <a:ext cx="102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Nyíregyháza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1567825"/>
            <a:ext cx="12380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Miskolc</a:t>
            </a:r>
            <a:r>
              <a:rPr lang="en-US" sz="1200" b="1" dirty="0" smtClean="0">
                <a:solidFill>
                  <a:srgbClr val="FF0000"/>
                </a:solidFill>
              </a:rPr>
              <a:t> , MISEK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957" y="3584049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Szombathely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320" y="2986573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Győr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9129" y="3944089"/>
            <a:ext cx="1208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Ajka, Veszprém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4569" y="4797152"/>
            <a:ext cx="1071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b="1" dirty="0" smtClean="0">
                <a:solidFill>
                  <a:srgbClr val="FF0000"/>
                </a:solidFill>
              </a:rPr>
              <a:t>Zalaegerszeg</a:t>
            </a:r>
            <a:br>
              <a:rPr lang="hu-HU" sz="1200" b="1" dirty="0" smtClean="0">
                <a:solidFill>
                  <a:srgbClr val="FF0000"/>
                </a:solidFill>
              </a:rPr>
            </a:br>
            <a:r>
              <a:rPr lang="hu-HU" sz="1200" b="1" dirty="0" smtClean="0">
                <a:solidFill>
                  <a:srgbClr val="FF0000"/>
                </a:solidFill>
              </a:rPr>
              <a:t>Nagykanizsa</a:t>
            </a:r>
            <a:endParaRPr lang="hu-HU" sz="1200" b="1" dirty="0">
              <a:solidFill>
                <a:srgbClr val="FF0000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73044" y="97314"/>
            <a:ext cx="8229600" cy="81156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6032321"/>
            <a:ext cx="4825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</a:t>
            </a:r>
            <a:r>
              <a:rPr lang="hu-HU" sz="1200" b="1" dirty="0" smtClean="0">
                <a:solidFill>
                  <a:srgbClr val="FF0000"/>
                </a:solidFill>
              </a:rPr>
              <a:t>écs</a:t>
            </a:r>
            <a:endParaRPr lang="hu-HU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9992" y="548680"/>
            <a:ext cx="559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Több ellátó helyen kezelt betegek száma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08585"/>
              </p:ext>
            </p:extLst>
          </p:nvPr>
        </p:nvGraphicFramePr>
        <p:xfrm>
          <a:off x="-15230" y="1124744"/>
          <a:ext cx="10081120" cy="601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9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5873021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Medi</a:t>
            </a:r>
            <a:r>
              <a:rPr lang="hu-HU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án:  1</a:t>
            </a:r>
            <a:r>
              <a:rPr lang="hu-HU" sz="2800" dirty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6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,</a:t>
            </a:r>
            <a:r>
              <a:rPr lang="hu-HU" sz="280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Myriad Pro Light" pitchFamily="34" charset="0"/>
              </a:rPr>
              <a:t>4 év</a:t>
            </a:r>
            <a:endParaRPr lang="en-US" sz="280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Myriad Pro Ligh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7563" y="3140968"/>
            <a:ext cx="1685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>
                <a:latin typeface="Myriad Pro" pitchFamily="34" charset="0"/>
              </a:rPr>
              <a:t>201</a:t>
            </a:r>
            <a:r>
              <a:rPr lang="en-US" dirty="0" smtClean="0">
                <a:latin typeface="Myriad Pro" pitchFamily="34" charset="0"/>
              </a:rPr>
              <a:t>2</a:t>
            </a:r>
            <a:endParaRPr lang="hu-HU" dirty="0" smtClean="0">
              <a:latin typeface="Myriad Pro" pitchFamily="34" charset="0"/>
            </a:endParaRPr>
          </a:p>
          <a:p>
            <a:endParaRPr lang="hu-HU" dirty="0">
              <a:latin typeface="Myriad Pro" pitchFamily="34" charset="0"/>
            </a:endParaRPr>
          </a:p>
          <a:p>
            <a:r>
              <a:rPr lang="hu-HU" dirty="0" smtClean="0">
                <a:latin typeface="Myriad Pro" pitchFamily="34" charset="0"/>
              </a:rPr>
              <a:t>Férfiak:	16</a:t>
            </a:r>
            <a:r>
              <a:rPr lang="en-US" dirty="0" smtClean="0">
                <a:latin typeface="Myriad Pro" pitchFamily="34" charset="0"/>
              </a:rPr>
              <a:t>,</a:t>
            </a:r>
            <a:r>
              <a:rPr lang="hu-HU" dirty="0" smtClean="0">
                <a:latin typeface="Myriad Pro" pitchFamily="34" charset="0"/>
              </a:rPr>
              <a:t>85</a:t>
            </a:r>
          </a:p>
          <a:p>
            <a:r>
              <a:rPr lang="hu-HU" dirty="0" smtClean="0">
                <a:latin typeface="Myriad Pro" pitchFamily="34" charset="0"/>
              </a:rPr>
              <a:t>Nők:	16,17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898241"/>
              </p:ext>
            </p:extLst>
          </p:nvPr>
        </p:nvGraphicFramePr>
        <p:xfrm>
          <a:off x="323528" y="1556792"/>
          <a:ext cx="64087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9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03687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Átlagéletkorok lakóhelyek szerint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198356"/>
              </p:ext>
            </p:extLst>
          </p:nvPr>
        </p:nvGraphicFramePr>
        <p:xfrm>
          <a:off x="-83344" y="-76200"/>
          <a:ext cx="9310688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Bemutatkozás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2017511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Myriad Pro" pitchFamily="34" charset="0"/>
              </a:rPr>
              <a:t>Magyarországi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Cisztás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Fibrózis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regiszter</a:t>
            </a:r>
            <a:r>
              <a:rPr lang="en-US" sz="3200" dirty="0" smtClean="0">
                <a:latin typeface="Myriad Pro" pitchFamily="34" charset="0"/>
              </a:rPr>
              <a:t/>
            </a:r>
            <a:br>
              <a:rPr lang="en-US" sz="3200" dirty="0" smtClean="0">
                <a:latin typeface="Myriad Pro" pitchFamily="34" charset="0"/>
              </a:rPr>
            </a:br>
            <a:r>
              <a:rPr lang="en-US" sz="3200" dirty="0" err="1" smtClean="0">
                <a:latin typeface="Myriad Pro" pitchFamily="34" charset="0"/>
              </a:rPr>
              <a:t>Egészségügyi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Tudományos</a:t>
            </a:r>
            <a:r>
              <a:rPr lang="en-US" sz="3200" dirty="0" smtClean="0">
                <a:latin typeface="Myriad Pro" pitchFamily="34" charset="0"/>
              </a:rPr>
              <a:t> </a:t>
            </a:r>
            <a:r>
              <a:rPr lang="en-US" sz="3200" dirty="0" err="1" smtClean="0">
                <a:latin typeface="Myriad Pro" pitchFamily="34" charset="0"/>
              </a:rPr>
              <a:t>Tanács</a:t>
            </a:r>
            <a:endParaRPr lang="en-US" sz="3200" dirty="0" smtClean="0">
              <a:latin typeface="Myriad Pro" pitchFamily="34" charset="0"/>
            </a:endParaRPr>
          </a:p>
          <a:p>
            <a:pPr algn="ctr"/>
            <a:r>
              <a:rPr lang="en-US" dirty="0" smtClean="0">
                <a:latin typeface="Myriad Pro" pitchFamily="34" charset="0"/>
              </a:rPr>
              <a:t>(</a:t>
            </a:r>
            <a:r>
              <a:rPr lang="hu-HU" dirty="0" smtClean="0">
                <a:latin typeface="Myriad Pro" pitchFamily="34" charset="0"/>
              </a:rPr>
              <a:t>2011. május 31)</a:t>
            </a:r>
            <a:endParaRPr lang="en-US" dirty="0">
              <a:latin typeface="Myriad Pro" pitchFamily="34" charset="0"/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899592" y="3789040"/>
            <a:ext cx="7632848" cy="2575414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Myriad Pro" pitchFamily="34" charset="0"/>
              </a:rPr>
              <a:t>Dr. </a:t>
            </a:r>
            <a:r>
              <a:rPr lang="en-US" sz="2000" dirty="0" err="1" smtClean="0">
                <a:latin typeface="Myriad Pro" pitchFamily="34" charset="0"/>
              </a:rPr>
              <a:t>Újhelyi</a:t>
            </a:r>
            <a:r>
              <a:rPr lang="en-US" sz="2000" dirty="0" smtClean="0">
                <a:latin typeface="Myriad Pro" pitchFamily="34" charset="0"/>
              </a:rPr>
              <a:t> Rita 			</a:t>
            </a:r>
            <a:r>
              <a:rPr lang="hu-HU" sz="2000" dirty="0" smtClean="0">
                <a:latin typeface="Myriad Pro" pitchFamily="34" charset="0"/>
              </a:rPr>
              <a:t>country </a:t>
            </a:r>
            <a:r>
              <a:rPr lang="hu-HU" sz="2000" dirty="0" err="1" smtClean="0">
                <a:latin typeface="Myriad Pro" pitchFamily="34" charset="0"/>
              </a:rPr>
              <a:t>representative</a:t>
            </a:r>
            <a:endParaRPr lang="en-US" sz="2000" dirty="0" smtClean="0">
              <a:latin typeface="Myriad Pro" pitchFamily="34" charset="0"/>
            </a:endParaRPr>
          </a:p>
          <a:p>
            <a:r>
              <a:rPr lang="en-US" sz="2000" dirty="0" smtClean="0">
                <a:latin typeface="Myriad Pro" pitchFamily="34" charset="0"/>
              </a:rPr>
              <a:t>Dr. </a:t>
            </a:r>
            <a:r>
              <a:rPr lang="en-US" sz="2000" dirty="0" err="1" smtClean="0">
                <a:latin typeface="Myriad Pro" pitchFamily="34" charset="0"/>
              </a:rPr>
              <a:t>Csiszér</a:t>
            </a:r>
            <a:r>
              <a:rPr lang="en-US" sz="2000" dirty="0" smtClean="0">
                <a:latin typeface="Myriad Pro" pitchFamily="34" charset="0"/>
              </a:rPr>
              <a:t> </a:t>
            </a:r>
            <a:r>
              <a:rPr lang="en-US" sz="2000" dirty="0" err="1" smtClean="0">
                <a:latin typeface="Myriad Pro" pitchFamily="34" charset="0"/>
              </a:rPr>
              <a:t>Eszter</a:t>
            </a:r>
            <a:r>
              <a:rPr lang="en-US" sz="2000" dirty="0" smtClean="0">
                <a:latin typeface="Myriad Pro" pitchFamily="34" charset="0"/>
              </a:rPr>
              <a:t> 			sponsor, coordinator</a:t>
            </a:r>
          </a:p>
          <a:p>
            <a:r>
              <a:rPr lang="en-US" sz="2000" dirty="0" err="1" smtClean="0">
                <a:latin typeface="Myriad Pro" pitchFamily="34" charset="0"/>
              </a:rPr>
              <a:t>Hornyák</a:t>
            </a:r>
            <a:r>
              <a:rPr lang="en-US" sz="2000" dirty="0" smtClean="0">
                <a:latin typeface="Myriad Pro" pitchFamily="34" charset="0"/>
              </a:rPr>
              <a:t> Attila 			</a:t>
            </a:r>
            <a:r>
              <a:rPr lang="hu-HU" sz="2000" dirty="0" err="1" smtClean="0">
                <a:latin typeface="Myriad Pro" pitchFamily="34" charset="0"/>
              </a:rPr>
              <a:t>assistant</a:t>
            </a:r>
            <a:r>
              <a:rPr lang="en-US" sz="2000" dirty="0" smtClean="0">
                <a:latin typeface="Myriad Pro" pitchFamily="34" charset="0"/>
              </a:rPr>
              <a:t>	</a:t>
            </a:r>
          </a:p>
          <a:p>
            <a:r>
              <a:rPr lang="en-US" sz="2000" dirty="0" err="1" smtClean="0">
                <a:latin typeface="Myriad Pro" pitchFamily="34" charset="0"/>
              </a:rPr>
              <a:t>Marsal</a:t>
            </a:r>
            <a:r>
              <a:rPr lang="en-US" sz="2000" dirty="0" smtClean="0">
                <a:latin typeface="Myriad Pro" pitchFamily="34" charset="0"/>
              </a:rPr>
              <a:t> </a:t>
            </a:r>
            <a:r>
              <a:rPr lang="en-US" sz="2000" dirty="0" err="1" smtClean="0">
                <a:latin typeface="Myriad Pro" pitchFamily="34" charset="0"/>
              </a:rPr>
              <a:t>Géza</a:t>
            </a:r>
            <a:r>
              <a:rPr lang="en-US" sz="2000" dirty="0" smtClean="0">
                <a:latin typeface="Myriad Pro" pitchFamily="34" charset="0"/>
              </a:rPr>
              <a:t>		</a:t>
            </a:r>
            <a:r>
              <a:rPr lang="hu-HU" sz="2000" dirty="0" smtClean="0">
                <a:latin typeface="Myriad Pro" pitchFamily="34" charset="0"/>
              </a:rPr>
              <a:t>	</a:t>
            </a:r>
            <a:r>
              <a:rPr lang="en-US" sz="2000" dirty="0" smtClean="0">
                <a:latin typeface="Myriad Pro" pitchFamily="34" charset="0"/>
              </a:rPr>
              <a:t>	d</a:t>
            </a:r>
            <a:r>
              <a:rPr lang="hu-HU" sz="2000" dirty="0" err="1" smtClean="0">
                <a:latin typeface="Myriad Pro" pitchFamily="34" charset="0"/>
              </a:rPr>
              <a:t>ata</a:t>
            </a:r>
            <a:r>
              <a:rPr lang="hu-HU" sz="2000" dirty="0" smtClean="0">
                <a:latin typeface="Myriad Pro" pitchFamily="34" charset="0"/>
              </a:rPr>
              <a:t> </a:t>
            </a:r>
            <a:r>
              <a:rPr lang="hu-HU" sz="2000" dirty="0" err="1" smtClean="0">
                <a:latin typeface="Myriad Pro" pitchFamily="34" charset="0"/>
              </a:rPr>
              <a:t>manager</a:t>
            </a:r>
            <a:endParaRPr lang="en-US" sz="20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4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351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Átlagéletkorok lakóhelyek szerint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1731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80953" cy="528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3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83671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Myriad Pro Light" pitchFamily="34" charset="0"/>
              </a:rPr>
              <a:t>Korfa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911731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34444"/>
              </p:ext>
            </p:extLst>
          </p:nvPr>
        </p:nvGraphicFramePr>
        <p:xfrm>
          <a:off x="0" y="476672"/>
          <a:ext cx="9144000" cy="622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088085"/>
              </p:ext>
            </p:extLst>
          </p:nvPr>
        </p:nvGraphicFramePr>
        <p:xfrm>
          <a:off x="-34305" y="548680"/>
          <a:ext cx="9173913" cy="622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78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196752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Felnőtt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ellátásba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hu-HU" dirty="0" smtClean="0">
                <a:solidFill>
                  <a:srgbClr val="FFC000"/>
                </a:solidFill>
                <a:latin typeface="Myriad Pro" pitchFamily="34" charset="0"/>
              </a:rPr>
              <a:t>várhatóan </a:t>
            </a:r>
            <a:r>
              <a:rPr lang="en-US" dirty="0" err="1" smtClean="0">
                <a:solidFill>
                  <a:srgbClr val="FFC000"/>
                </a:solidFill>
                <a:latin typeface="Myriad Pro" pitchFamily="34" charset="0"/>
              </a:rPr>
              <a:t>átlépő</a:t>
            </a:r>
            <a:r>
              <a:rPr lang="en-US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betegek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2415"/>
              </p:ext>
            </p:extLst>
          </p:nvPr>
        </p:nvGraphicFramePr>
        <p:xfrm>
          <a:off x="539552" y="2132856"/>
          <a:ext cx="8030220" cy="445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21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105825"/>
              </p:ext>
            </p:extLst>
          </p:nvPr>
        </p:nvGraphicFramePr>
        <p:xfrm>
          <a:off x="1835696" y="1412776"/>
          <a:ext cx="5976663" cy="536083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125493"/>
                <a:gridCol w="673008"/>
                <a:gridCol w="726054"/>
                <a:gridCol w="726054"/>
                <a:gridCol w="726054"/>
              </a:tblGrid>
              <a:tr h="28159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Ajka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BP - Heim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Pál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BP -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Korányi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BP - SOTE 1. GYK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Debrecen -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Kenézy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Debrecen - OEC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Debrecen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 - AOK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u="none" strike="noStrike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Győr</a:t>
                      </a:r>
                      <a:endParaRPr lang="hu-HU" sz="1600" b="0" i="0" u="none" strike="noStrike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Miskolc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Mosdós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Nyíregyháza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Pécs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Szeged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Szombathely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Törökbálint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Veszprém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987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Zalaegerszeg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Myriad Pro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764704"/>
            <a:ext cx="5993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Felnőtt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ellátásba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Myriad Pro" pitchFamily="34" charset="0"/>
              </a:rPr>
              <a:t>átlépő</a:t>
            </a:r>
            <a:r>
              <a:rPr lang="en-US" dirty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Myriad Pro" pitchFamily="34" charset="0"/>
              </a:rPr>
              <a:t>betegek</a:t>
            </a:r>
            <a:r>
              <a:rPr lang="en-US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Myriad Pro" pitchFamily="34" charset="0"/>
              </a:rPr>
              <a:t>sz</a:t>
            </a:r>
            <a:r>
              <a:rPr lang="hu-HU" dirty="0" err="1" smtClean="0">
                <a:solidFill>
                  <a:srgbClr val="FFC000"/>
                </a:solidFill>
                <a:latin typeface="Myriad Pro" pitchFamily="34" charset="0"/>
              </a:rPr>
              <a:t>áma</a:t>
            </a:r>
            <a:r>
              <a:rPr lang="hu-HU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Myriad Pro" pitchFamily="34" charset="0"/>
              </a:rPr>
              <a:t>ellátóhelyenként</a:t>
            </a:r>
            <a:r>
              <a:rPr lang="en-US" dirty="0" smtClean="0">
                <a:solidFill>
                  <a:srgbClr val="FFC000"/>
                </a:solidFill>
                <a:latin typeface="Myriad Pro" pitchFamily="34" charset="0"/>
              </a:rPr>
              <a:t> </a:t>
            </a:r>
            <a:endParaRPr lang="en-US" dirty="0">
              <a:solidFill>
                <a:srgbClr val="FFC000"/>
              </a:solidFill>
              <a:latin typeface="Myriad Pro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554" y="1373056"/>
            <a:ext cx="5671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  <a:latin typeface="Myriad Pro" pitchFamily="34" charset="0"/>
              </a:rPr>
              <a:t>Felnőtt </a:t>
            </a:r>
            <a:r>
              <a:rPr lang="hu-HU" dirty="0">
                <a:solidFill>
                  <a:srgbClr val="FFC000"/>
                </a:solidFill>
                <a:latin typeface="Myriad Pro" pitchFamily="34" charset="0"/>
              </a:rPr>
              <a:t>és kiskorú </a:t>
            </a:r>
            <a:r>
              <a:rPr lang="hu-HU" dirty="0" smtClean="0">
                <a:solidFill>
                  <a:srgbClr val="FFC000"/>
                </a:solidFill>
                <a:latin typeface="Myriad Pro" pitchFamily="34" charset="0"/>
              </a:rPr>
              <a:t>betegek </a:t>
            </a:r>
            <a:r>
              <a:rPr lang="hu-HU" dirty="0">
                <a:solidFill>
                  <a:srgbClr val="FFC000"/>
                </a:solidFill>
                <a:latin typeface="Myriad Pro" pitchFamily="34" charset="0"/>
              </a:rPr>
              <a:t>száma </a:t>
            </a:r>
            <a:r>
              <a:rPr lang="hu-HU" dirty="0" smtClean="0">
                <a:solidFill>
                  <a:srgbClr val="FFC000"/>
                </a:solidFill>
                <a:latin typeface="Myriad Pro" pitchFamily="34" charset="0"/>
              </a:rPr>
              <a:t>ellátó helyenként</a:t>
            </a:r>
            <a:endParaRPr lang="hu-HU" dirty="0">
              <a:solidFill>
                <a:srgbClr val="FFC000"/>
              </a:solidFill>
              <a:latin typeface="Myriad Pro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451053"/>
              </p:ext>
            </p:extLst>
          </p:nvPr>
        </p:nvGraphicFramePr>
        <p:xfrm>
          <a:off x="-12576" y="1628800"/>
          <a:ext cx="9156576" cy="511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555" y="1373056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Myriad Pro" pitchFamily="34" charset="0"/>
              </a:rPr>
              <a:t>Légzésfunkciós átlagértékek </a:t>
            </a:r>
            <a:r>
              <a:rPr lang="en-US" dirty="0" err="1" smtClean="0">
                <a:latin typeface="Myriad Pro" pitchFamily="34" charset="0"/>
              </a:rPr>
              <a:t>korcsoportok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szerint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hu-HU" dirty="0" smtClean="0">
                <a:latin typeface="Myriad Pro" pitchFamily="34" charset="0"/>
              </a:rPr>
              <a:t>(FEV1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hu-HU" dirty="0" smtClean="0">
                <a:latin typeface="Myriad Pro" pitchFamily="34" charset="0"/>
              </a:rPr>
              <a:t>%)</a:t>
            </a:r>
            <a:endParaRPr lang="hu-HU" dirty="0">
              <a:latin typeface="Myriad Pro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46240"/>
              </p:ext>
            </p:extLst>
          </p:nvPr>
        </p:nvGraphicFramePr>
        <p:xfrm>
          <a:off x="1043608" y="2420888"/>
          <a:ext cx="6624736" cy="3240360"/>
        </p:xfrm>
        <a:graphic>
          <a:graphicData uri="http://schemas.openxmlformats.org/drawingml/2006/table">
            <a:tbl>
              <a:tblPr/>
              <a:tblGrid>
                <a:gridCol w="2232248"/>
                <a:gridCol w="2385403"/>
                <a:gridCol w="2007085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non </a:t>
                      </a:r>
                      <a:r>
                        <a:rPr lang="hu-HU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tx</a:t>
                      </a:r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369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hu-HU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tx</a:t>
                      </a:r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408</a:t>
                      </a:r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hu-HU" sz="20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05-09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89,30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89,30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10-14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88,14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87,31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86,57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86,19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74,92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75,78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25-29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60,01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60,53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30-34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037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35-39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56,95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63,36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501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40&lt;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50,02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64,30</a:t>
                      </a:r>
                      <a:endParaRPr lang="hu-HU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8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555" y="1373056"/>
            <a:ext cx="5094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>
                <a:latin typeface="Myriad Pro" pitchFamily="34" charset="0"/>
              </a:rPr>
              <a:t>Légzésfunkciós átlagértékek </a:t>
            </a:r>
            <a:r>
              <a:rPr lang="en-US" dirty="0" err="1" smtClean="0">
                <a:latin typeface="Myriad Pro" pitchFamily="34" charset="0"/>
              </a:rPr>
              <a:t>korcsoportok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szerint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hu-HU" dirty="0" smtClean="0">
                <a:latin typeface="Myriad Pro" pitchFamily="34" charset="0"/>
              </a:rPr>
              <a:t>(FEV1</a:t>
            </a:r>
            <a:r>
              <a:rPr lang="en-US" dirty="0">
                <a:latin typeface="Myriad Pro" pitchFamily="34" charset="0"/>
              </a:rPr>
              <a:t> </a:t>
            </a:r>
            <a:r>
              <a:rPr lang="hu-HU" dirty="0" smtClean="0">
                <a:latin typeface="Myriad Pro" pitchFamily="34" charset="0"/>
              </a:rPr>
              <a:t>%)</a:t>
            </a:r>
            <a:endParaRPr lang="hu-HU" dirty="0">
              <a:latin typeface="Myriad Pro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832852"/>
              </p:ext>
            </p:extLst>
          </p:nvPr>
        </p:nvGraphicFramePr>
        <p:xfrm>
          <a:off x="107504" y="1916832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8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8555" y="1373056"/>
            <a:ext cx="5094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Myriad Pro" pitchFamily="34" charset="0"/>
              </a:rPr>
              <a:t>BMI</a:t>
            </a:r>
            <a:r>
              <a:rPr lang="hu-HU" dirty="0" smtClean="0">
                <a:latin typeface="Myriad Pro" pitchFamily="34" charset="0"/>
              </a:rPr>
              <a:t> átlagértékek </a:t>
            </a:r>
            <a:r>
              <a:rPr lang="en-US" dirty="0" err="1" smtClean="0">
                <a:latin typeface="Myriad Pro" pitchFamily="34" charset="0"/>
              </a:rPr>
              <a:t>korcsoportok</a:t>
            </a:r>
            <a:r>
              <a:rPr lang="en-US" dirty="0" smtClean="0">
                <a:latin typeface="Myriad Pro" pitchFamily="34" charset="0"/>
              </a:rPr>
              <a:t> </a:t>
            </a:r>
            <a:r>
              <a:rPr lang="en-US" dirty="0" err="1" smtClean="0">
                <a:latin typeface="Myriad Pro" pitchFamily="34" charset="0"/>
              </a:rPr>
              <a:t>szerint</a:t>
            </a:r>
            <a:endParaRPr lang="hu-HU" dirty="0">
              <a:latin typeface="Myriad Pro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90540"/>
              </p:ext>
            </p:extLst>
          </p:nvPr>
        </p:nvGraphicFramePr>
        <p:xfrm>
          <a:off x="187219" y="1916832"/>
          <a:ext cx="88569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46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rgbClr val="FFC000"/>
                </a:solidFill>
                <a:latin typeface="Myriad Pro Light" pitchFamily="34" charset="0"/>
              </a:rPr>
              <a:t>Magyar CF Regiszter 2012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306" y="1908845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yriad Pro" pitchFamily="34" charset="0"/>
              </a:rPr>
              <a:t>Összefoglalás</a:t>
            </a:r>
          </a:p>
          <a:p>
            <a:endParaRPr lang="hu-HU" sz="3200" dirty="0">
              <a:latin typeface="Myriad Pro" pitchFamily="34" charset="0"/>
            </a:endParaRPr>
          </a:p>
          <a:p>
            <a:pPr marL="457200" indent="-457200">
              <a:buFontTx/>
              <a:buChar char="-"/>
            </a:pPr>
            <a:r>
              <a:rPr lang="hu-HU" sz="3200" dirty="0" smtClean="0">
                <a:latin typeface="Myriad Pro" pitchFamily="34" charset="0"/>
              </a:rPr>
              <a:t>Európai szervezet</a:t>
            </a:r>
            <a:br>
              <a:rPr lang="hu-HU" sz="3200" dirty="0" smtClean="0">
                <a:latin typeface="Myriad Pro" pitchFamily="34" charset="0"/>
              </a:rPr>
            </a:br>
            <a:r>
              <a:rPr lang="hu-HU" sz="3200" dirty="0" smtClean="0">
                <a:latin typeface="Myriad Pro" pitchFamily="34" charset="0"/>
              </a:rPr>
              <a:t>annual report, új software,  munkacsoportok</a:t>
            </a:r>
          </a:p>
          <a:p>
            <a:pPr marL="457200" indent="-457200">
              <a:buFontTx/>
              <a:buChar char="-"/>
            </a:pPr>
            <a:r>
              <a:rPr lang="hu-HU" sz="3200" dirty="0" smtClean="0">
                <a:latin typeface="Myriad Pro" pitchFamily="34" charset="0"/>
              </a:rPr>
              <a:t>Központok, ellátóhelyek sajátosságai</a:t>
            </a:r>
          </a:p>
          <a:p>
            <a:pPr marL="457200" indent="-457200">
              <a:buFontTx/>
              <a:buChar char="-"/>
            </a:pPr>
            <a:r>
              <a:rPr lang="hu-HU" sz="3200" dirty="0" smtClean="0">
                <a:latin typeface="Myriad Pro" pitchFamily="34" charset="0"/>
              </a:rPr>
              <a:t>Klinikai adatok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924944"/>
            <a:ext cx="616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yriad Pro" pitchFamily="34" charset="0"/>
              </a:rPr>
              <a:t>Köszönjük a figyelmet várjuk a kérdéseket és észrevételeket!</a:t>
            </a:r>
          </a:p>
        </p:txBody>
      </p:sp>
    </p:spTree>
    <p:extLst>
      <p:ext uri="{BB962C8B-B14F-4D97-AF65-F5344CB8AC3E}">
        <p14:creationId xmlns:p14="http://schemas.microsoft.com/office/powerpoint/2010/main" val="2076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688156"/>
            <a:ext cx="5075095" cy="72222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Afbeelding 5" descr="logo(origineel)ECFSP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293096"/>
            <a:ext cx="2185805" cy="22253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02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7" y="1947376"/>
            <a:ext cx="4894625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616" y="2708920"/>
            <a:ext cx="3456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Myriad Pro" pitchFamily="34" charset="0"/>
              </a:rPr>
              <a:t>14 countries with a national </a:t>
            </a:r>
            <a:r>
              <a:rPr lang="en-US" dirty="0" smtClean="0">
                <a:latin typeface="Myriad Pro" pitchFamily="34" charset="0"/>
              </a:rPr>
              <a:t>registry</a:t>
            </a:r>
            <a:endParaRPr lang="hu-HU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latin typeface="Myriad Pro" pitchFamily="34" charset="0"/>
              </a:rPr>
              <a:t>9 countries including 57 </a:t>
            </a:r>
            <a:r>
              <a:rPr lang="en-US" dirty="0" err="1" smtClean="0">
                <a:latin typeface="Myriad Pro" pitchFamily="34" charset="0"/>
              </a:rPr>
              <a:t>centres</a:t>
            </a:r>
            <a:endParaRPr lang="en-US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latin typeface="Myriad Pro" pitchFamily="34" charset="0"/>
              </a:rPr>
              <a:t>2</a:t>
            </a:r>
            <a:r>
              <a:rPr lang="hu-HU" sz="2400" dirty="0" smtClean="0">
                <a:latin typeface="Myriad Pro" pitchFamily="34" charset="0"/>
              </a:rPr>
              <a:t>3</a:t>
            </a:r>
            <a:r>
              <a:rPr lang="en-US" sz="2400" dirty="0" smtClean="0">
                <a:latin typeface="Myriad Pro" pitchFamily="34" charset="0"/>
              </a:rPr>
              <a:t> </a:t>
            </a:r>
            <a:r>
              <a:rPr lang="hu-HU" sz="2400" dirty="0" err="1" smtClean="0">
                <a:latin typeface="Myriad Pro" pitchFamily="34" charset="0"/>
              </a:rPr>
              <a:t>countries</a:t>
            </a:r>
            <a:endParaRPr lang="en-US" sz="2400" dirty="0" smtClean="0">
              <a:latin typeface="Myriad Pro" pitchFamily="34" charset="0"/>
            </a:endParaRPr>
          </a:p>
          <a:p>
            <a:endParaRPr lang="hu-HU" dirty="0" smtClean="0">
              <a:latin typeface="Myriad Pro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3200" dirty="0" smtClean="0">
                <a:latin typeface="Myriad Pro" pitchFamily="34" charset="0"/>
              </a:rPr>
              <a:t>30</a:t>
            </a:r>
            <a:r>
              <a:rPr lang="en-US" sz="3200" dirty="0" smtClean="0">
                <a:latin typeface="Myriad Pro" pitchFamily="34" charset="0"/>
              </a:rPr>
              <a:t>,000 </a:t>
            </a:r>
            <a:r>
              <a:rPr lang="hu-HU" sz="3200" dirty="0" err="1" smtClean="0">
                <a:latin typeface="Myriad Pro" pitchFamily="34" charset="0"/>
              </a:rPr>
              <a:t>patients</a:t>
            </a:r>
            <a:endParaRPr lang="hu-HU" sz="3200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 descr="logo(origineel)ECFSP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60649"/>
            <a:ext cx="2051163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3140968"/>
            <a:ext cx="396044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400" b="1" dirty="0" smtClean="0"/>
              <a:t>Current ECFSPR Activities</a:t>
            </a:r>
          </a:p>
          <a:p>
            <a:pPr algn="l"/>
            <a:r>
              <a:rPr lang="nl-BE" sz="1600" dirty="0">
                <a:latin typeface="+mn-lt"/>
              </a:rPr>
              <a:t>Dr Edward McKone</a:t>
            </a:r>
          </a:p>
          <a:p>
            <a:pPr algn="l"/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1520" y="4005064"/>
            <a:ext cx="3888432" cy="1368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buFontTx/>
              <a:buChar char="-"/>
            </a:pPr>
            <a:r>
              <a:rPr lang="en-US" sz="1600" dirty="0" smtClean="0"/>
              <a:t>Annual Report 2010 Preparation</a:t>
            </a:r>
          </a:p>
          <a:p>
            <a:pPr marL="285750" lvl="1">
              <a:buFontTx/>
              <a:buChar char="-"/>
            </a:pPr>
            <a:r>
              <a:rPr lang="en-US" sz="1600" dirty="0" smtClean="0"/>
              <a:t>CF </a:t>
            </a:r>
            <a:r>
              <a:rPr lang="en-US" sz="1600" dirty="0"/>
              <a:t>Patients &amp; </a:t>
            </a:r>
            <a:r>
              <a:rPr lang="en-US" sz="1600" dirty="0" smtClean="0"/>
              <a:t>ECFSPR</a:t>
            </a:r>
          </a:p>
          <a:p>
            <a:pPr marL="285750" lvl="1">
              <a:buFontTx/>
              <a:buChar char="-"/>
            </a:pPr>
            <a:r>
              <a:rPr lang="en-US" sz="1600" dirty="0" smtClean="0"/>
              <a:t>ECFS Tracker Registry Software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400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br>
              <a:rPr lang="en-US" sz="4400" dirty="0" smtClean="0">
                <a:solidFill>
                  <a:srgbClr val="FFC000"/>
                </a:solidFill>
                <a:latin typeface="Myriad Pro Light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Myriad Pro Light" pitchFamily="34" charset="0"/>
              </a:rPr>
              <a:t>Steering group meeting</a:t>
            </a:r>
            <a:br>
              <a:rPr lang="en-US" sz="2000" dirty="0" smtClean="0">
                <a:solidFill>
                  <a:srgbClr val="FFC000"/>
                </a:solidFill>
                <a:latin typeface="Myriad Pro Light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Myriad Pro Light" pitchFamily="34" charset="0"/>
              </a:rPr>
              <a:t>Data quality control group meeting</a:t>
            </a:r>
            <a:br>
              <a:rPr lang="en-US" sz="2000" dirty="0" smtClean="0">
                <a:solidFill>
                  <a:srgbClr val="FFC000"/>
                </a:solidFill>
                <a:latin typeface="Myriad Pro Light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Myriad Pro Light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Myriad Pro Light" pitchFamily="34" charset="0"/>
              </a:rPr>
            </a:br>
            <a:r>
              <a:rPr lang="en-US" sz="1600" dirty="0" smtClean="0">
                <a:solidFill>
                  <a:srgbClr val="FFC000"/>
                </a:solidFill>
                <a:latin typeface="Myriad Pro Light" pitchFamily="34" charset="0"/>
              </a:rPr>
              <a:t>2014.01.24 – Leuven, Belgium</a:t>
            </a:r>
            <a:endParaRPr lang="en-US" sz="1600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7" name="Rechthoek 3"/>
          <p:cNvSpPr/>
          <p:nvPr/>
        </p:nvSpPr>
        <p:spPr>
          <a:xfrm>
            <a:off x="4716016" y="3140968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 smtClean="0">
                <a:latin typeface="+mj-lt"/>
              </a:rPr>
              <a:t>Data Quality Group</a:t>
            </a:r>
            <a:br>
              <a:rPr lang="nl-NL" sz="2400" b="1" dirty="0" smtClean="0">
                <a:latin typeface="+mj-lt"/>
              </a:rPr>
            </a:br>
            <a:r>
              <a:rPr lang="nl-BE" sz="1600" dirty="0"/>
              <a:t>Vincent </a:t>
            </a:r>
            <a:r>
              <a:rPr lang="nl-BE" sz="1600" dirty="0" smtClean="0"/>
              <a:t>Gulmans</a:t>
            </a:r>
            <a:r>
              <a:rPr lang="nl-NL" sz="1600" b="1" dirty="0" smtClean="0"/>
              <a:t> </a:t>
            </a:r>
            <a:r>
              <a:rPr lang="en-GB" sz="1400" dirty="0"/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4077072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/>
              <a:t>Project </a:t>
            </a:r>
            <a:r>
              <a:rPr lang="en-GB" sz="1600" dirty="0"/>
              <a:t>How to avoid double entries of </a:t>
            </a:r>
            <a:r>
              <a:rPr lang="en-GB" sz="1600" dirty="0" smtClean="0"/>
              <a:t>patients</a:t>
            </a:r>
          </a:p>
          <a:p>
            <a:pPr marL="285750" indent="-285750">
              <a:buFontTx/>
              <a:buChar char="-"/>
            </a:pPr>
            <a:endParaRPr lang="en-GB" sz="1600" dirty="0"/>
          </a:p>
          <a:p>
            <a:pPr marL="285750" indent="-285750">
              <a:buFontTx/>
              <a:buChar char="-"/>
            </a:pPr>
            <a:r>
              <a:rPr lang="en-GB" sz="1600" dirty="0" smtClean="0"/>
              <a:t>Which </a:t>
            </a:r>
            <a:r>
              <a:rPr lang="en-GB" sz="1600" dirty="0"/>
              <a:t>patients to enter in the registry 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5845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7616" y="32849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600" dirty="0" smtClean="0"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1583"/>
            <a:ext cx="1584176" cy="2255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76" y="2060848"/>
            <a:ext cx="1461024" cy="2056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5589240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Myriad Pro" pitchFamily="34" charset="0"/>
              </a:rPr>
              <a:t>http://www.ecfs.eu/projects/ecfs-patient-registry/annual-reports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816369" y="1796917"/>
            <a:ext cx="2059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Annual Report 2010</a:t>
            </a:r>
            <a:endParaRPr lang="hu-HU" dirty="0"/>
          </a:p>
        </p:txBody>
      </p:sp>
      <p:sp>
        <p:nvSpPr>
          <p:cNvPr id="9" name="Tijdelijke aanduiding voor inhoud 3"/>
          <p:cNvSpPr>
            <a:spLocks noGrp="1"/>
          </p:cNvSpPr>
          <p:nvPr>
            <p:ph idx="1"/>
          </p:nvPr>
        </p:nvSpPr>
        <p:spPr>
          <a:xfrm>
            <a:off x="5004048" y="2204864"/>
            <a:ext cx="3600400" cy="2808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Where we are now…..</a:t>
            </a:r>
            <a:endParaRPr lang="en-GB" sz="1600" dirty="0" smtClean="0"/>
          </a:p>
          <a:p>
            <a:r>
              <a:rPr lang="en-GB" sz="1600" dirty="0" smtClean="0"/>
              <a:t>Statistical analyses complete</a:t>
            </a:r>
            <a:endParaRPr lang="en-GB" sz="1600" dirty="0"/>
          </a:p>
          <a:p>
            <a:r>
              <a:rPr lang="en-GB" sz="1600" dirty="0"/>
              <a:t>Draft tables/graphs to be checked</a:t>
            </a:r>
          </a:p>
          <a:p>
            <a:r>
              <a:rPr lang="en-GB" sz="1600" dirty="0" smtClean="0"/>
              <a:t>Amendments</a:t>
            </a:r>
          </a:p>
          <a:p>
            <a:r>
              <a:rPr lang="en-GB" sz="1600" dirty="0" smtClean="0"/>
              <a:t>Annual </a:t>
            </a:r>
            <a:r>
              <a:rPr lang="en-GB" sz="1600" dirty="0"/>
              <a:t>report </a:t>
            </a:r>
            <a:r>
              <a:rPr lang="en-GB" sz="1600" dirty="0" smtClean="0"/>
              <a:t>finalisation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63688" y="5147900"/>
            <a:ext cx="5082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Expected Date of Publication - Spring 2014</a:t>
            </a:r>
          </a:p>
        </p:txBody>
      </p:sp>
    </p:spTree>
    <p:extLst>
      <p:ext uri="{BB962C8B-B14F-4D97-AF65-F5344CB8AC3E}">
        <p14:creationId xmlns:p14="http://schemas.microsoft.com/office/powerpoint/2010/main" val="25447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1484784"/>
            <a:ext cx="7283152" cy="5715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smtClean="0"/>
              <a:t>CF Patients &amp; ECFSPR</a:t>
            </a:r>
            <a:endParaRPr lang="en-US" sz="3200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51520" y="2032248"/>
            <a:ext cx="8640960" cy="4493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CF Europe survey</a:t>
            </a:r>
          </a:p>
          <a:p>
            <a:pPr lvl="1"/>
            <a:r>
              <a:rPr lang="en-US" sz="2000" dirty="0" smtClean="0"/>
              <a:t>very little awareness of ECFSPR among CF patients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Work with with CF Europe, Country CF Societies and ECFS to raise awareness of registry</a:t>
            </a:r>
          </a:p>
          <a:p>
            <a:pPr lvl="1"/>
            <a:r>
              <a:rPr lang="en-US" sz="2000" dirty="0" smtClean="0"/>
              <a:t>Use of web-based registry software in clinic</a:t>
            </a:r>
          </a:p>
          <a:p>
            <a:pPr lvl="1"/>
            <a:r>
              <a:rPr lang="en-US" sz="2000" dirty="0" smtClean="0"/>
              <a:t>Patient friendly report</a:t>
            </a:r>
          </a:p>
          <a:p>
            <a:pPr lvl="1"/>
            <a:r>
              <a:rPr lang="en-US" sz="2000" dirty="0" smtClean="0"/>
              <a:t>Use of registry data for patient advocacy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952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24136"/>
            <a:ext cx="8229600" cy="53012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tabLst>
                <a:tab pos="2332038" algn="l"/>
              </a:tabLst>
            </a:pPr>
            <a:r>
              <a:rPr lang="en-US" sz="11200" dirty="0" smtClean="0"/>
              <a:t>Avoid double entries </a:t>
            </a:r>
          </a:p>
          <a:p>
            <a:pPr marL="0" indent="0">
              <a:buNone/>
              <a:tabLst>
                <a:tab pos="2332038" algn="l"/>
              </a:tabLst>
            </a:pPr>
            <a:r>
              <a:rPr lang="en-US" sz="6700" b="1" dirty="0" smtClean="0"/>
              <a:t>Objectives</a:t>
            </a:r>
          </a:p>
          <a:p>
            <a:pPr>
              <a:tabLst>
                <a:tab pos="4214813" algn="l"/>
              </a:tabLst>
            </a:pPr>
            <a:r>
              <a:rPr lang="en-US" sz="7200" dirty="0" smtClean="0"/>
              <a:t>Exchange the current measures of </a:t>
            </a:r>
            <a:r>
              <a:rPr lang="en-US" sz="7200" dirty="0"/>
              <a:t>the national registries and </a:t>
            </a:r>
            <a:r>
              <a:rPr lang="en-US" sz="7200" dirty="0" smtClean="0"/>
              <a:t>ECFSPR</a:t>
            </a:r>
          </a:p>
          <a:p>
            <a:pPr>
              <a:tabLst>
                <a:tab pos="4214813" algn="l"/>
              </a:tabLst>
            </a:pPr>
            <a:r>
              <a:rPr lang="en-US" sz="7200" dirty="0" smtClean="0"/>
              <a:t>Decide which procedure to avoid double entries fits best for the national registries  and the  ECFSPR</a:t>
            </a:r>
          </a:p>
          <a:p>
            <a:pPr marL="0" indent="0">
              <a:buNone/>
            </a:pPr>
            <a:r>
              <a:rPr lang="en-US" sz="6700" b="1" dirty="0" smtClean="0">
                <a:cs typeface="Arial"/>
              </a:rPr>
              <a:t>Duration</a:t>
            </a:r>
          </a:p>
          <a:p>
            <a:r>
              <a:rPr lang="en-US" sz="6700" dirty="0" smtClean="0">
                <a:cs typeface="Arial"/>
              </a:rPr>
              <a:t>6 months, final discussion and decision at the next meeting in Gothenburg </a:t>
            </a:r>
            <a:endParaRPr lang="en-US" sz="6700" dirty="0">
              <a:cs typeface="Arial"/>
            </a:endParaRPr>
          </a:p>
          <a:p>
            <a:pPr marL="0" indent="0">
              <a:buNone/>
            </a:pPr>
            <a:r>
              <a:rPr lang="en-US" sz="6700" b="1" dirty="0" smtClean="0">
                <a:cs typeface="Arial"/>
              </a:rPr>
              <a:t>Deliverables</a:t>
            </a:r>
          </a:p>
          <a:p>
            <a:r>
              <a:rPr lang="en-US" sz="7200" dirty="0" smtClean="0">
                <a:cs typeface="Arial"/>
              </a:rPr>
              <a:t>Clear description of procedures to avoid double entries at a national and European level, to be published at the ECFSPR website</a:t>
            </a:r>
            <a:endParaRPr lang="en-US" sz="7200" dirty="0">
              <a:cs typeface="Arial"/>
            </a:endParaRPr>
          </a:p>
          <a:p>
            <a:pPr marL="0" indent="0">
              <a:buNone/>
            </a:pPr>
            <a:r>
              <a:rPr lang="en-US" sz="7200" b="1" dirty="0" smtClean="0">
                <a:cs typeface="Arial"/>
              </a:rPr>
              <a:t>Participants</a:t>
            </a:r>
          </a:p>
          <a:p>
            <a:r>
              <a:rPr lang="en-US" sz="7200" dirty="0" smtClean="0">
                <a:cs typeface="Arial"/>
              </a:rPr>
              <a:t>UK, BE, FR, DE, HU, NL</a:t>
            </a:r>
            <a:endParaRPr lang="en-US" sz="7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4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  <a:latin typeface="Myriad Pro Light" pitchFamily="34" charset="0"/>
              </a:rPr>
              <a:t>ECFS Patient Registry</a:t>
            </a:r>
            <a:endParaRPr lang="en-US" dirty="0">
              <a:solidFill>
                <a:srgbClr val="FFC000"/>
              </a:solidFill>
              <a:latin typeface="Myriad Pro Light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457200" y="1556792"/>
            <a:ext cx="7859216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smtClean="0"/>
              <a:t>Which patients to enter in the registry</a:t>
            </a:r>
          </a:p>
          <a:p>
            <a:pPr algn="l"/>
            <a:r>
              <a:rPr lang="en-US" sz="3200" dirty="0"/>
              <a:t>(to be defined)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2736304"/>
          </a:xfrm>
        </p:spPr>
        <p:txBody>
          <a:bodyPr>
            <a:noAutofit/>
          </a:bodyPr>
          <a:lstStyle/>
          <a:p>
            <a:pPr marL="354013" indent="-354013"/>
            <a:r>
              <a:rPr lang="en-GB" sz="2400" dirty="0"/>
              <a:t>Current </a:t>
            </a:r>
            <a:r>
              <a:rPr lang="en-GB" sz="2400" dirty="0" smtClean="0"/>
              <a:t>project ECFS  Diagnostics  Group was presented </a:t>
            </a:r>
            <a:r>
              <a:rPr lang="en-GB" sz="2400" dirty="0"/>
              <a:t>(BE, </a:t>
            </a:r>
            <a:r>
              <a:rPr lang="en-GB" sz="2400" dirty="0" smtClean="0"/>
              <a:t>DE, FR, NL, </a:t>
            </a:r>
            <a:r>
              <a:rPr lang="en-GB" sz="2400" dirty="0"/>
              <a:t>SE) </a:t>
            </a:r>
          </a:p>
          <a:p>
            <a:pPr marL="354013" indent="-354013"/>
            <a:r>
              <a:rPr lang="en-GB" sz="2400" dirty="0" smtClean="0"/>
              <a:t>Gothenburg conference: 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joint meeting DQC Group + Diagnostics  + Genetics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0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85F827D44F8DF4FB4E717DA050CF014" ma:contentTypeVersion="0" ma:contentTypeDescription="Új dokumentum létrehozása." ma:contentTypeScope="" ma:versionID="7c0d95e611ed178ef524e7f857e6e7f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677B37-F71F-423A-987B-08D4582DB8D3}"/>
</file>

<file path=customXml/itemProps2.xml><?xml version="1.0" encoding="utf-8"?>
<ds:datastoreItem xmlns:ds="http://schemas.openxmlformats.org/officeDocument/2006/customXml" ds:itemID="{29E1F53B-B345-4C17-B418-8C663E100577}"/>
</file>

<file path=customXml/itemProps3.xml><?xml version="1.0" encoding="utf-8"?>
<ds:datastoreItem xmlns:ds="http://schemas.openxmlformats.org/officeDocument/2006/customXml" ds:itemID="{741DDCB0-0E45-498B-B214-0EEE5BD8D3D3}"/>
</file>

<file path=docProps/app.xml><?xml version="1.0" encoding="utf-8"?>
<Properties xmlns="http://schemas.openxmlformats.org/officeDocument/2006/extended-properties" xmlns:vt="http://schemas.openxmlformats.org/officeDocument/2006/docPropsVTypes">
  <TotalTime>2252</TotalTime>
  <Words>703</Words>
  <Application>Microsoft Macintosh PowerPoint</Application>
  <PresentationFormat>On-screen Show (4:3)</PresentationFormat>
  <Paragraphs>261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Corbel</vt:lpstr>
      <vt:lpstr>Myriad Pro</vt:lpstr>
      <vt:lpstr>Myriad Pro Light</vt:lpstr>
      <vt:lpstr>Arial</vt:lpstr>
      <vt:lpstr>Twilight</vt:lpstr>
      <vt:lpstr>CF regiszter 2012</vt:lpstr>
      <vt:lpstr>Bemutatkozás</vt:lpstr>
      <vt:lpstr>PowerPoint Presentation</vt:lpstr>
      <vt:lpstr>ECFS Patient Registry</vt:lpstr>
      <vt:lpstr>ECFS Patient Registry Steering group meeting Data quality control group meeting  2014.01.24 – Leuven, Belgium</vt:lpstr>
      <vt:lpstr>ECFS Patient Registry</vt:lpstr>
      <vt:lpstr>ECFS Patient Registry</vt:lpstr>
      <vt:lpstr>ECFS Patient Registry</vt:lpstr>
      <vt:lpstr>ECFS Patient Registry</vt:lpstr>
      <vt:lpstr>PowerPoint Presentation</vt:lpstr>
      <vt:lpstr>Magyar CF Regiszter 2012</vt:lpstr>
      <vt:lpstr>Magyar CF Regiszter 2012</vt:lpstr>
      <vt:lpstr>PowerPoint Presentation</vt:lpstr>
      <vt:lpstr>Magyar CF Regiszter 2012</vt:lpstr>
      <vt:lpstr>Magyar CF Regiszter 2012</vt:lpstr>
      <vt:lpstr>Magyar CF Regiszter 2012</vt:lpstr>
      <vt:lpstr>PowerPoint Presentation</vt:lpstr>
      <vt:lpstr>Magyar CF Regiszter 2012</vt:lpstr>
      <vt:lpstr>PowerPoint Presentation</vt:lpstr>
      <vt:lpstr>Magyar CF Regiszter 2012</vt:lpstr>
      <vt:lpstr>Magyar CF Regiszter 2012</vt:lpstr>
      <vt:lpstr>Magyar CF Regiszter 2012</vt:lpstr>
      <vt:lpstr>PowerPoint Presentation</vt:lpstr>
      <vt:lpstr>Magyar CF Regiszter 2012</vt:lpstr>
      <vt:lpstr>Magyar CF Regiszter 2012</vt:lpstr>
      <vt:lpstr>Magyar CF Regiszter 2012</vt:lpstr>
      <vt:lpstr>Magyar CF Regiszter 2012</vt:lpstr>
      <vt:lpstr>Magyar CF Regiszter 2012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Magyar CF Regiszter 2012-es prezentációja</dc:title>
  <dc:creator>MARSAL Geza</dc:creator>
  <cp:lastModifiedBy>Géza Marsal</cp:lastModifiedBy>
  <cp:revision>219</cp:revision>
  <dcterms:created xsi:type="dcterms:W3CDTF">2013-09-20T13:22:47Z</dcterms:created>
  <dcterms:modified xsi:type="dcterms:W3CDTF">2014-06-19T23:44:47Z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0x010100585F827D44F8DF4FB4E717DA050CF014</vt:lpwstr>
  </property>
</Properties>
</file>