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10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Masters/notesMaster1.xml" ContentType="application/vnd.openxmlformats-officedocument.presentationml.notesMaster+xml"/>
  <Override PartName="/ppt/charts/chart5.xml" ContentType="application/vnd.openxmlformats-officedocument.drawingml.char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3" r:id="rId9"/>
    <p:sldId id="266" r:id="rId10"/>
    <p:sldId id="262" r:id="rId11"/>
    <p:sldId id="267" r:id="rId12"/>
    <p:sldId id="265" r:id="rId13"/>
    <p:sldId id="264" r:id="rId14"/>
    <p:sldId id="268" r:id="rId15"/>
    <p:sldId id="270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BC4A"/>
    <a:srgbClr val="A6A600"/>
    <a:srgbClr val="CECE00"/>
    <a:srgbClr val="E2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1.xml"/><Relationship Id="rId21" Type="http://schemas.openxmlformats.org/officeDocument/2006/relationships/printerSettings" Target="printerSettings/printerSettings1.bin"/><Relationship Id="rId3" Type="http://schemas.openxmlformats.org/officeDocument/2006/relationships/slide" Target="slides/slide2.xml"/><Relationship Id="rId2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heme" Target="theme/them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viewProps" Target="viewProp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ropbox:Documents:CF:CF%20Regiszter:munka:koranyi_201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ropbox:Documents:CF:CF%20Regiszter:munka:koranyi_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mfosrac:Dropbox:Documents:CF:CF%20Regiszter:munka:koranyi_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mfosrac:Dropbox:Documents:CF:CF%20Regiszter:munka:koranyi_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Book%20HD:Users:nimfosrac:Dropbox:Documents:CF:CF%20Regiszter:munka:koranyi_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mfosrac:Dropbox:Documents:CF:CF%20Regiszter:munka:koranyi_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imfosrac:Dropbox:Documents:CF:CF%20Regiszter:munka:koranyi_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E8BC4A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  <c:spPr>
              <a:solidFill>
                <a:srgbClr val="E8BC4A"/>
              </a:solidFill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E8BC4A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rgbClr val="CCFF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Grafikonok!$A$3:$D$3</c:f>
              <c:numCache>
                <c:formatCode>General</c:formatCode>
                <c:ptCount val="4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</c:numCache>
            </c:numRef>
          </c:cat>
          <c:val>
            <c:numRef>
              <c:f>Grafikonok!$A$4:$D$4</c:f>
              <c:numCache>
                <c:formatCode>General</c:formatCode>
                <c:ptCount val="4"/>
                <c:pt idx="0">
                  <c:v>576.0</c:v>
                </c:pt>
                <c:pt idx="1">
                  <c:v>538.0</c:v>
                </c:pt>
                <c:pt idx="2">
                  <c:v>543.0</c:v>
                </c:pt>
                <c:pt idx="3">
                  <c:v>597.0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130795896"/>
        <c:axId val="2106701432"/>
        <c:axId val="0"/>
      </c:bar3DChart>
      <c:catAx>
        <c:axId val="213079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06701432"/>
        <c:crosses val="autoZero"/>
        <c:auto val="1"/>
        <c:lblAlgn val="ctr"/>
        <c:lblOffset val="100"/>
        <c:noMultiLvlLbl val="0"/>
      </c:catAx>
      <c:valAx>
        <c:axId val="210670143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Beteglétszám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0795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319589846045364"/>
          <c:y val="0.0138888888888889"/>
          <c:w val="0.948203549183218"/>
          <c:h val="0.91123468941382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Sheet4!$D$2:$D$47</c:f>
              <c:numCache>
                <c:formatCode>General</c:formatCode>
                <c:ptCount val="46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43.0</c:v>
                </c:pt>
                <c:pt idx="42">
                  <c:v>44.0</c:v>
                </c:pt>
                <c:pt idx="43">
                  <c:v>45.0</c:v>
                </c:pt>
                <c:pt idx="44">
                  <c:v>49.0</c:v>
                </c:pt>
                <c:pt idx="45">
                  <c:v>61.0</c:v>
                </c:pt>
              </c:numCache>
            </c:numRef>
          </c:cat>
          <c:val>
            <c:numRef>
              <c:f>Sheet4!$E$2:$E$47</c:f>
              <c:numCache>
                <c:formatCode>General</c:formatCode>
                <c:ptCount val="46"/>
                <c:pt idx="0">
                  <c:v>1.0</c:v>
                </c:pt>
                <c:pt idx="1">
                  <c:v>8.0</c:v>
                </c:pt>
                <c:pt idx="2">
                  <c:v>20.0</c:v>
                </c:pt>
                <c:pt idx="3">
                  <c:v>11.0</c:v>
                </c:pt>
                <c:pt idx="4">
                  <c:v>12.0</c:v>
                </c:pt>
                <c:pt idx="5">
                  <c:v>24.0</c:v>
                </c:pt>
                <c:pt idx="6">
                  <c:v>24.0</c:v>
                </c:pt>
                <c:pt idx="7">
                  <c:v>18.0</c:v>
                </c:pt>
                <c:pt idx="8">
                  <c:v>21.0</c:v>
                </c:pt>
                <c:pt idx="9">
                  <c:v>30.0</c:v>
                </c:pt>
                <c:pt idx="10">
                  <c:v>20.0</c:v>
                </c:pt>
                <c:pt idx="11">
                  <c:v>25.0</c:v>
                </c:pt>
                <c:pt idx="12">
                  <c:v>21.0</c:v>
                </c:pt>
                <c:pt idx="13">
                  <c:v>18.0</c:v>
                </c:pt>
                <c:pt idx="14">
                  <c:v>21.0</c:v>
                </c:pt>
                <c:pt idx="15">
                  <c:v>28.0</c:v>
                </c:pt>
                <c:pt idx="16">
                  <c:v>28.0</c:v>
                </c:pt>
                <c:pt idx="17">
                  <c:v>25.0</c:v>
                </c:pt>
                <c:pt idx="18">
                  <c:v>32.0</c:v>
                </c:pt>
                <c:pt idx="19">
                  <c:v>27.0</c:v>
                </c:pt>
                <c:pt idx="20">
                  <c:v>24.0</c:v>
                </c:pt>
                <c:pt idx="21">
                  <c:v>20.0</c:v>
                </c:pt>
                <c:pt idx="22">
                  <c:v>18.0</c:v>
                </c:pt>
                <c:pt idx="23">
                  <c:v>17.0</c:v>
                </c:pt>
                <c:pt idx="24">
                  <c:v>12.0</c:v>
                </c:pt>
                <c:pt idx="25">
                  <c:v>12.0</c:v>
                </c:pt>
                <c:pt idx="26">
                  <c:v>10.0</c:v>
                </c:pt>
                <c:pt idx="27">
                  <c:v>6.0</c:v>
                </c:pt>
                <c:pt idx="28">
                  <c:v>10.0</c:v>
                </c:pt>
                <c:pt idx="29">
                  <c:v>5.0</c:v>
                </c:pt>
                <c:pt idx="30">
                  <c:v>6.0</c:v>
                </c:pt>
                <c:pt idx="31">
                  <c:v>4.0</c:v>
                </c:pt>
                <c:pt idx="32">
                  <c:v>5.0</c:v>
                </c:pt>
                <c:pt idx="33">
                  <c:v>8.0</c:v>
                </c:pt>
                <c:pt idx="34">
                  <c:v>2.0</c:v>
                </c:pt>
                <c:pt idx="35">
                  <c:v>3.0</c:v>
                </c:pt>
                <c:pt idx="36">
                  <c:v>3.0</c:v>
                </c:pt>
                <c:pt idx="37">
                  <c:v>3.0</c:v>
                </c:pt>
                <c:pt idx="38">
                  <c:v>2.0</c:v>
                </c:pt>
                <c:pt idx="39">
                  <c:v>2.0</c:v>
                </c:pt>
                <c:pt idx="40">
                  <c:v>2.0</c:v>
                </c:pt>
                <c:pt idx="41">
                  <c:v>2.0</c:v>
                </c:pt>
                <c:pt idx="42">
                  <c:v>3.0</c:v>
                </c:pt>
                <c:pt idx="43">
                  <c:v>1.0</c:v>
                </c:pt>
                <c:pt idx="44">
                  <c:v>1.0</c:v>
                </c:pt>
                <c:pt idx="45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8292264"/>
        <c:axId val="2107998840"/>
      </c:barChart>
      <c:catAx>
        <c:axId val="2108292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7998840"/>
        <c:crosses val="autoZero"/>
        <c:auto val="1"/>
        <c:lblAlgn val="ctr"/>
        <c:lblOffset val="100"/>
        <c:noMultiLvlLbl val="0"/>
      </c:catAx>
      <c:valAx>
        <c:axId val="21079988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8292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cat>
            <c:numRef>
              <c:f>Sheet1!$A$2:$A$4</c:f>
              <c:numCache>
                <c:formatCode>General</c:formatCode>
                <c:ptCount val="3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8.0</c:v>
                </c:pt>
                <c:pt idx="1">
                  <c:v>5.0</c:v>
                </c:pt>
                <c:pt idx="2">
                  <c:v>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6861560"/>
        <c:axId val="2130974104"/>
      </c:lineChart>
      <c:catAx>
        <c:axId val="2106861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0974104"/>
        <c:crosses val="autoZero"/>
        <c:auto val="1"/>
        <c:lblAlgn val="ctr"/>
        <c:lblOffset val="100"/>
        <c:noMultiLvlLbl val="0"/>
      </c:catAx>
      <c:valAx>
        <c:axId val="2130974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06861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60025686740981"/>
          <c:y val="0.0930555071543011"/>
          <c:w val="0.792408863551381"/>
          <c:h val="0.78586653584924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Grafikonok!$M$2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rgbClr val="E8BC4A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Grafikonok!$L$3:$L$6</c:f>
              <c:numCache>
                <c:formatCode>General</c:formatCode>
                <c:ptCount val="4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</c:numCache>
            </c:numRef>
          </c:cat>
          <c:val>
            <c:numRef>
              <c:f>Grafikonok!$M$3:$M$6</c:f>
              <c:numCache>
                <c:formatCode>General</c:formatCode>
                <c:ptCount val="4"/>
                <c:pt idx="0">
                  <c:v>313.0</c:v>
                </c:pt>
                <c:pt idx="1">
                  <c:v>353.0</c:v>
                </c:pt>
                <c:pt idx="2">
                  <c:v>341.0</c:v>
                </c:pt>
                <c:pt idx="3">
                  <c:v>356.0</c:v>
                </c:pt>
              </c:numCache>
            </c:numRef>
          </c:val>
        </c:ser>
        <c:ser>
          <c:idx val="1"/>
          <c:order val="1"/>
          <c:tx>
            <c:strRef>
              <c:f>Grafikonok!$N$2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chemeClr val="bg2">
                <a:lumMod val="10000"/>
                <a:lumOff val="9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Grafikonok!$L$3:$L$6</c:f>
              <c:numCache>
                <c:formatCode>General</c:formatCode>
                <c:ptCount val="4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</c:numCache>
            </c:numRef>
          </c:cat>
          <c:val>
            <c:numRef>
              <c:f>Grafikonok!$N$3:$N$6</c:f>
              <c:numCache>
                <c:formatCode>General</c:formatCode>
                <c:ptCount val="4"/>
                <c:pt idx="0">
                  <c:v>263.0</c:v>
                </c:pt>
                <c:pt idx="1">
                  <c:v>182.0</c:v>
                </c:pt>
                <c:pt idx="2">
                  <c:v>202.0</c:v>
                </c:pt>
                <c:pt idx="3">
                  <c:v>241.0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2107731592"/>
        <c:axId val="2131186936"/>
        <c:axId val="0"/>
      </c:bar3DChart>
      <c:catAx>
        <c:axId val="2107731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31186936"/>
        <c:crosses val="autoZero"/>
        <c:auto val="1"/>
        <c:lblAlgn val="ctr"/>
        <c:lblOffset val="100"/>
        <c:noMultiLvlLbl val="0"/>
      </c:catAx>
      <c:valAx>
        <c:axId val="21311869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Beteglétszám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07731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4564219562025"/>
          <c:y val="0.422643745023979"/>
          <c:w val="0.0513889807132677"/>
          <c:h val="0.09116222879287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[koranyi_2011.xlsx]Munka3!Kimutatás2</c:name>
    <c:fmtId val="-1"/>
  </c:pivotSource>
  <c:chart>
    <c:autoTitleDeleted val="1"/>
    <c:pivotFmts>
      <c:pivotFmt>
        <c:idx val="0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Munka3!$B$4</c:f>
              <c:strCache>
                <c:ptCount val="1"/>
                <c:pt idx="0">
                  <c:v>Összeg</c:v>
                </c:pt>
              </c:strCache>
            </c:strRef>
          </c:tx>
          <c:spPr>
            <a:solidFill>
              <a:srgbClr val="E8BC4A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Munka3!$A$5:$A$32</c:f>
              <c:multiLvlStrCache>
                <c:ptCount val="20"/>
                <c:lvl>
                  <c:pt idx="0">
                    <c:v>Bács-Kiskun</c:v>
                  </c:pt>
                  <c:pt idx="1">
                    <c:v>Békés</c:v>
                  </c:pt>
                  <c:pt idx="2">
                    <c:v>Csongrád</c:v>
                  </c:pt>
                  <c:pt idx="3">
                    <c:v>Baranya</c:v>
                  </c:pt>
                  <c:pt idx="4">
                    <c:v>Somogy</c:v>
                  </c:pt>
                  <c:pt idx="5">
                    <c:v>Tolna</c:v>
                  </c:pt>
                  <c:pt idx="6">
                    <c:v>Hajdú-Bihar</c:v>
                  </c:pt>
                  <c:pt idx="7">
                    <c:v>Jász-Nagykun-Szolnok</c:v>
                  </c:pt>
                  <c:pt idx="8">
                    <c:v>Szabolcs-Szatmár-Bereg</c:v>
                  </c:pt>
                  <c:pt idx="9">
                    <c:v>Borsod-Abaúj-Zemplén</c:v>
                  </c:pt>
                  <c:pt idx="10">
                    <c:v>Heves</c:v>
                  </c:pt>
                  <c:pt idx="11">
                    <c:v>Nógrád</c:v>
                  </c:pt>
                  <c:pt idx="12">
                    <c:v>Fejér</c:v>
                  </c:pt>
                  <c:pt idx="13">
                    <c:v>Komárom-Esztergom</c:v>
                  </c:pt>
                  <c:pt idx="14">
                    <c:v>Veszprém</c:v>
                  </c:pt>
                  <c:pt idx="15">
                    <c:v>Budapest</c:v>
                  </c:pt>
                  <c:pt idx="16">
                    <c:v>Pest</c:v>
                  </c:pt>
                  <c:pt idx="17">
                    <c:v>Gyor-Moson-Sopron</c:v>
                  </c:pt>
                  <c:pt idx="18">
                    <c:v>Vas</c:v>
                  </c:pt>
                  <c:pt idx="19">
                    <c:v>Zala</c:v>
                  </c:pt>
                </c:lvl>
                <c:lvl>
                  <c:pt idx="0">
                    <c:v>Dél-Alföld</c:v>
                  </c:pt>
                  <c:pt idx="3">
                    <c:v>Dél-Dunántúl</c:v>
                  </c:pt>
                  <c:pt idx="6">
                    <c:v>Észak-Alföld</c:v>
                  </c:pt>
                  <c:pt idx="9">
                    <c:v>Észak-Magyarország</c:v>
                  </c:pt>
                  <c:pt idx="12">
                    <c:v>Közép-Dunántúl</c:v>
                  </c:pt>
                  <c:pt idx="15">
                    <c:v>Közép-Magyarország</c:v>
                  </c:pt>
                  <c:pt idx="17">
                    <c:v>Nyugat-Dunántúl</c:v>
                  </c:pt>
                </c:lvl>
              </c:multiLvlStrCache>
            </c:multiLvlStrRef>
          </c:cat>
          <c:val>
            <c:numRef>
              <c:f>Munka3!$B$5:$B$32</c:f>
              <c:numCache>
                <c:formatCode>General</c:formatCode>
                <c:ptCount val="20"/>
                <c:pt idx="0">
                  <c:v>19.0</c:v>
                </c:pt>
                <c:pt idx="1">
                  <c:v>8.0</c:v>
                </c:pt>
                <c:pt idx="2">
                  <c:v>17.0</c:v>
                </c:pt>
                <c:pt idx="3">
                  <c:v>16.0</c:v>
                </c:pt>
                <c:pt idx="4">
                  <c:v>30.0</c:v>
                </c:pt>
                <c:pt idx="5">
                  <c:v>15.0</c:v>
                </c:pt>
                <c:pt idx="6">
                  <c:v>28.0</c:v>
                </c:pt>
                <c:pt idx="7">
                  <c:v>19.0</c:v>
                </c:pt>
                <c:pt idx="8">
                  <c:v>82.0</c:v>
                </c:pt>
                <c:pt idx="9">
                  <c:v>100.0</c:v>
                </c:pt>
                <c:pt idx="10">
                  <c:v>8.0</c:v>
                </c:pt>
                <c:pt idx="11">
                  <c:v>5.0</c:v>
                </c:pt>
                <c:pt idx="12">
                  <c:v>20.0</c:v>
                </c:pt>
                <c:pt idx="13">
                  <c:v>17.0</c:v>
                </c:pt>
                <c:pt idx="14">
                  <c:v>30.0</c:v>
                </c:pt>
                <c:pt idx="15">
                  <c:v>59.0</c:v>
                </c:pt>
                <c:pt idx="16">
                  <c:v>57.0</c:v>
                </c:pt>
                <c:pt idx="17">
                  <c:v>25.0</c:v>
                </c:pt>
                <c:pt idx="18">
                  <c:v>18.0</c:v>
                </c:pt>
                <c:pt idx="19">
                  <c:v>24.0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8077800"/>
        <c:axId val="2108304696"/>
      </c:barChart>
      <c:catAx>
        <c:axId val="2108077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08304696"/>
        <c:crosses val="autoZero"/>
        <c:auto val="1"/>
        <c:lblAlgn val="ctr"/>
        <c:lblOffset val="100"/>
        <c:noMultiLvlLbl val="0"/>
      </c:catAx>
      <c:valAx>
        <c:axId val="2108304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8077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96645972138098"/>
          <c:y val="0.0324316509340748"/>
          <c:w val="0.849917149779354"/>
          <c:h val="0.706885924640056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Ellátóközpontok!$C$41</c:f>
              <c:strCache>
                <c:ptCount val="1"/>
                <c:pt idx="0">
                  <c:v>Felnőtt</c:v>
                </c:pt>
              </c:strCache>
            </c:strRef>
          </c:tx>
          <c:spPr>
            <a:solidFill>
              <a:srgbClr val="E8BC4A"/>
            </a:solidFill>
          </c:spPr>
          <c:invertIfNegative val="0"/>
          <c:cat>
            <c:strRef>
              <c:f>Ellátóközpontok!$A$42:$A$59</c:f>
              <c:strCache>
                <c:ptCount val="18"/>
                <c:pt idx="0">
                  <c:v>AJKA</c:v>
                </c:pt>
                <c:pt idx="1">
                  <c:v>BP_HEIMP</c:v>
                </c:pt>
                <c:pt idx="2">
                  <c:v>BP_OKTPI</c:v>
                </c:pt>
                <c:pt idx="3">
                  <c:v>BP_SOTE1GY</c:v>
                </c:pt>
                <c:pt idx="4">
                  <c:v>DOTE_GYK</c:v>
                </c:pt>
                <c:pt idx="5">
                  <c:v>DEBR_PKLINIKA</c:v>
                </c:pt>
                <c:pt idx="6">
                  <c:v>DESZK</c:v>
                </c:pt>
                <c:pt idx="7">
                  <c:v>GYOR</c:v>
                </c:pt>
                <c:pt idx="8">
                  <c:v>MISKOLC</c:v>
                </c:pt>
                <c:pt idx="9">
                  <c:v>MOSDOS</c:v>
                </c:pt>
                <c:pt idx="10">
                  <c:v>NYIREGYHAZA</c:v>
                </c:pt>
                <c:pt idx="11">
                  <c:v>SOTE_PULMNK</c:v>
                </c:pt>
                <c:pt idx="12">
                  <c:v>SZGD_SZGYA</c:v>
                </c:pt>
                <c:pt idx="13">
                  <c:v>SZOMBATHELY</c:v>
                </c:pt>
                <c:pt idx="14">
                  <c:v>TOROKBLNT_TUDOGY</c:v>
                </c:pt>
                <c:pt idx="15">
                  <c:v>ZALAEG</c:v>
                </c:pt>
                <c:pt idx="16">
                  <c:v>Egyéb</c:v>
                </c:pt>
                <c:pt idx="17">
                  <c:v>Ismeretlen</c:v>
                </c:pt>
              </c:strCache>
            </c:strRef>
          </c:cat>
          <c:val>
            <c:numRef>
              <c:f>Ellátóközpontok!$C$42:$C$59</c:f>
              <c:numCache>
                <c:formatCode>General</c:formatCode>
                <c:ptCount val="18"/>
                <c:pt idx="0">
                  <c:v>0.0</c:v>
                </c:pt>
                <c:pt idx="1">
                  <c:v>26.0</c:v>
                </c:pt>
                <c:pt idx="2">
                  <c:v>64.0</c:v>
                </c:pt>
                <c:pt idx="3">
                  <c:v>4.0</c:v>
                </c:pt>
                <c:pt idx="4">
                  <c:v>1.0</c:v>
                </c:pt>
                <c:pt idx="5">
                  <c:v>26.0</c:v>
                </c:pt>
                <c:pt idx="6">
                  <c:v>11.0</c:v>
                </c:pt>
                <c:pt idx="7">
                  <c:v>3.0</c:v>
                </c:pt>
                <c:pt idx="8">
                  <c:v>11.0</c:v>
                </c:pt>
                <c:pt idx="9">
                  <c:v>25.0</c:v>
                </c:pt>
                <c:pt idx="10">
                  <c:v>33.0</c:v>
                </c:pt>
                <c:pt idx="11">
                  <c:v>9.0</c:v>
                </c:pt>
                <c:pt idx="12">
                  <c:v>2.0</c:v>
                </c:pt>
                <c:pt idx="13">
                  <c:v>6.0</c:v>
                </c:pt>
                <c:pt idx="14">
                  <c:v>1.0</c:v>
                </c:pt>
                <c:pt idx="15">
                  <c:v>0.0</c:v>
                </c:pt>
                <c:pt idx="16">
                  <c:v>0.0</c:v>
                </c:pt>
                <c:pt idx="17">
                  <c:v>38.0</c:v>
                </c:pt>
              </c:numCache>
            </c:numRef>
          </c:val>
        </c:ser>
        <c:ser>
          <c:idx val="2"/>
          <c:order val="1"/>
          <c:tx>
            <c:strRef>
              <c:f>Ellátóközpontok!$D$41</c:f>
              <c:strCache>
                <c:ptCount val="1"/>
                <c:pt idx="0">
                  <c:v>Gyermek</c:v>
                </c:pt>
              </c:strCache>
            </c:strRef>
          </c:tx>
          <c:spPr>
            <a:solidFill>
              <a:schemeClr val="tx1">
                <a:lumMod val="9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Ellátóközpontok!$A$42:$A$59</c:f>
              <c:strCache>
                <c:ptCount val="18"/>
                <c:pt idx="0">
                  <c:v>AJKA</c:v>
                </c:pt>
                <c:pt idx="1">
                  <c:v>BP_HEIMP</c:v>
                </c:pt>
                <c:pt idx="2">
                  <c:v>BP_OKTPI</c:v>
                </c:pt>
                <c:pt idx="3">
                  <c:v>BP_SOTE1GY</c:v>
                </c:pt>
                <c:pt idx="4">
                  <c:v>DOTE_GYK</c:v>
                </c:pt>
                <c:pt idx="5">
                  <c:v>DEBR_PKLINIKA</c:v>
                </c:pt>
                <c:pt idx="6">
                  <c:v>DESZK</c:v>
                </c:pt>
                <c:pt idx="7">
                  <c:v>GYOR</c:v>
                </c:pt>
                <c:pt idx="8">
                  <c:v>MISKOLC</c:v>
                </c:pt>
                <c:pt idx="9">
                  <c:v>MOSDOS</c:v>
                </c:pt>
                <c:pt idx="10">
                  <c:v>NYIREGYHAZA</c:v>
                </c:pt>
                <c:pt idx="11">
                  <c:v>SOTE_PULMNK</c:v>
                </c:pt>
                <c:pt idx="12">
                  <c:v>SZGD_SZGYA</c:v>
                </c:pt>
                <c:pt idx="13">
                  <c:v>SZOMBATHELY</c:v>
                </c:pt>
                <c:pt idx="14">
                  <c:v>TOROKBLNT_TUDOGY</c:v>
                </c:pt>
                <c:pt idx="15">
                  <c:v>ZALAEG</c:v>
                </c:pt>
                <c:pt idx="16">
                  <c:v>Egyéb</c:v>
                </c:pt>
                <c:pt idx="17">
                  <c:v>Ismeretlen</c:v>
                </c:pt>
              </c:strCache>
            </c:strRef>
          </c:cat>
          <c:val>
            <c:numRef>
              <c:f>Ellátóközpontok!$D$42:$D$59</c:f>
              <c:numCache>
                <c:formatCode>General</c:formatCode>
                <c:ptCount val="18"/>
                <c:pt idx="0">
                  <c:v>18.0</c:v>
                </c:pt>
                <c:pt idx="1">
                  <c:v>69.0</c:v>
                </c:pt>
                <c:pt idx="2">
                  <c:v>0.0</c:v>
                </c:pt>
                <c:pt idx="3">
                  <c:v>17.0</c:v>
                </c:pt>
                <c:pt idx="4">
                  <c:v>13.0</c:v>
                </c:pt>
                <c:pt idx="5">
                  <c:v>1.0</c:v>
                </c:pt>
                <c:pt idx="6">
                  <c:v>0.0</c:v>
                </c:pt>
                <c:pt idx="7">
                  <c:v>17.0</c:v>
                </c:pt>
                <c:pt idx="8">
                  <c:v>59.0</c:v>
                </c:pt>
                <c:pt idx="9">
                  <c:v>48.0</c:v>
                </c:pt>
                <c:pt idx="10">
                  <c:v>35.0</c:v>
                </c:pt>
                <c:pt idx="11">
                  <c:v>0.0</c:v>
                </c:pt>
                <c:pt idx="12">
                  <c:v>19.0</c:v>
                </c:pt>
                <c:pt idx="13">
                  <c:v>13.0</c:v>
                </c:pt>
                <c:pt idx="14">
                  <c:v>7.0</c:v>
                </c:pt>
                <c:pt idx="15">
                  <c:v>8.0</c:v>
                </c:pt>
                <c:pt idx="16">
                  <c:v>2.0</c:v>
                </c:pt>
                <c:pt idx="17">
                  <c:v>42.0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7217640"/>
        <c:axId val="2106595176"/>
        <c:axId val="0"/>
      </c:bar3DChart>
      <c:catAx>
        <c:axId val="2107217640"/>
        <c:scaling>
          <c:orientation val="minMax"/>
        </c:scaling>
        <c:delete val="0"/>
        <c:axPos val="b"/>
        <c:majorTickMark val="out"/>
        <c:minorTickMark val="none"/>
        <c:tickLblPos val="nextTo"/>
        <c:crossAx val="2106595176"/>
        <c:crosses val="autoZero"/>
        <c:auto val="1"/>
        <c:lblAlgn val="ctr"/>
        <c:lblOffset val="100"/>
        <c:noMultiLvlLbl val="0"/>
      </c:catAx>
      <c:valAx>
        <c:axId val="2106595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07217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0680648092065"/>
          <c:y val="0.949691457334209"/>
          <c:w val="0.339264406852989"/>
          <c:h val="0.05030854266579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9757460872946"/>
          <c:y val="0.0574615833138715"/>
          <c:w val="0.933333333333333"/>
          <c:h val="0.818561087287779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Grafikonok!$N$10:$N$13</c:f>
              <c:numCache>
                <c:formatCode>General</c:formatCode>
                <c:ptCount val="4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</c:numCache>
            </c:numRef>
          </c:cat>
          <c:val>
            <c:numRef>
              <c:f>Grafikonok!$O$10:$O$13</c:f>
              <c:numCache>
                <c:formatCode>General</c:formatCode>
                <c:ptCount val="4"/>
                <c:pt idx="0">
                  <c:v>15.8</c:v>
                </c:pt>
                <c:pt idx="1">
                  <c:v>14.7</c:v>
                </c:pt>
                <c:pt idx="2">
                  <c:v>15.5</c:v>
                </c:pt>
                <c:pt idx="3">
                  <c:v>15.8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30925464"/>
        <c:axId val="2130928440"/>
      </c:lineChart>
      <c:catAx>
        <c:axId val="213092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30928440"/>
        <c:crosses val="autoZero"/>
        <c:auto val="1"/>
        <c:lblAlgn val="ctr"/>
        <c:lblOffset val="100"/>
        <c:noMultiLvlLbl val="0"/>
      </c:catAx>
      <c:valAx>
        <c:axId val="2130928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309254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529311857995772"/>
          <c:y val="0.269461077844311"/>
          <c:w val="0.913339967119495"/>
          <c:h val="0.543000455781351"/>
        </c:manualLayout>
      </c:layout>
      <c:area3DChart>
        <c:grouping val="stacked"/>
        <c:varyColors val="0"/>
        <c:ser>
          <c:idx val="0"/>
          <c:order val="0"/>
          <c:cat>
            <c:strRef>
              <c:f>Sheet3!$D$3:$D$18</c:f>
              <c:strCache>
                <c:ptCount val="16"/>
                <c:pt idx="0">
                  <c:v>AJKA</c:v>
                </c:pt>
                <c:pt idx="1">
                  <c:v>BP_HEIMP</c:v>
                </c:pt>
                <c:pt idx="2">
                  <c:v>BP_OKTPI</c:v>
                </c:pt>
                <c:pt idx="3">
                  <c:v>BP_SOTE1GY</c:v>
                </c:pt>
                <c:pt idx="4">
                  <c:v>DEBR_PKLINIKA</c:v>
                </c:pt>
                <c:pt idx="5">
                  <c:v>DESZK</c:v>
                </c:pt>
                <c:pt idx="6">
                  <c:v>DOTE_GYK</c:v>
                </c:pt>
                <c:pt idx="7">
                  <c:v>GYOR</c:v>
                </c:pt>
                <c:pt idx="8">
                  <c:v>MISKOLC</c:v>
                </c:pt>
                <c:pt idx="9">
                  <c:v>MOSDOS</c:v>
                </c:pt>
                <c:pt idx="10">
                  <c:v>NYIREGYHAZA</c:v>
                </c:pt>
                <c:pt idx="11">
                  <c:v>SOTE Pulm klinika</c:v>
                </c:pt>
                <c:pt idx="12">
                  <c:v>SZGD_SZGYA</c:v>
                </c:pt>
                <c:pt idx="13">
                  <c:v>SZOMBATHELY</c:v>
                </c:pt>
                <c:pt idx="14">
                  <c:v>TOROKBLNT_TUDOGY</c:v>
                </c:pt>
                <c:pt idx="15">
                  <c:v>ZALAEG</c:v>
                </c:pt>
              </c:strCache>
            </c:strRef>
          </c:cat>
          <c:val>
            <c:numRef>
              <c:f>Sheet3!$E$3:$E$18</c:f>
              <c:numCache>
                <c:formatCode>0.0</c:formatCode>
                <c:ptCount val="16"/>
                <c:pt idx="0">
                  <c:v>4.941176470588235</c:v>
                </c:pt>
                <c:pt idx="1">
                  <c:v>12.66666666666667</c:v>
                </c:pt>
                <c:pt idx="2">
                  <c:v>29.16438356164383</c:v>
                </c:pt>
                <c:pt idx="3">
                  <c:v>12.12</c:v>
                </c:pt>
                <c:pt idx="4">
                  <c:v>23.76923076923077</c:v>
                </c:pt>
                <c:pt idx="5">
                  <c:v>23.83333333333331</c:v>
                </c:pt>
                <c:pt idx="6">
                  <c:v>10.1764705882353</c:v>
                </c:pt>
                <c:pt idx="7">
                  <c:v>11.6</c:v>
                </c:pt>
                <c:pt idx="8">
                  <c:v>17.3</c:v>
                </c:pt>
                <c:pt idx="9">
                  <c:v>14.95588235294118</c:v>
                </c:pt>
                <c:pt idx="10">
                  <c:v>15.6140350877193</c:v>
                </c:pt>
                <c:pt idx="11">
                  <c:v>28.77777777777778</c:v>
                </c:pt>
                <c:pt idx="12">
                  <c:v>11.61904761904762</c:v>
                </c:pt>
                <c:pt idx="13">
                  <c:v>12.26315789473684</c:v>
                </c:pt>
                <c:pt idx="14">
                  <c:v>12.0</c:v>
                </c:pt>
                <c:pt idx="15">
                  <c:v>5.875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131229256"/>
        <c:axId val="2131583288"/>
        <c:axId val="0"/>
      </c:area3DChart>
      <c:catAx>
        <c:axId val="2131229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1583288"/>
        <c:crosses val="autoZero"/>
        <c:auto val="1"/>
        <c:lblAlgn val="ctr"/>
        <c:lblOffset val="100"/>
        <c:noMultiLvlLbl val="0"/>
      </c:catAx>
      <c:valAx>
        <c:axId val="213158328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crossAx val="2131229256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Munka4!$A$3:$A$8</c:f>
              <c:numCache>
                <c:formatCode>General</c:formatCode>
                <c:ptCount val="6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</c:numCache>
            </c:numRef>
          </c:cat>
          <c:val>
            <c:numRef>
              <c:f>Munka4!$B$3:$B$8</c:f>
              <c:numCache>
                <c:formatCode>General</c:formatCode>
                <c:ptCount val="6"/>
                <c:pt idx="0">
                  <c:v>32.0</c:v>
                </c:pt>
                <c:pt idx="1">
                  <c:v>25.0</c:v>
                </c:pt>
                <c:pt idx="2">
                  <c:v>28.0</c:v>
                </c:pt>
                <c:pt idx="3">
                  <c:v>28.0</c:v>
                </c:pt>
                <c:pt idx="4">
                  <c:v>21.0</c:v>
                </c:pt>
                <c:pt idx="5">
                  <c:v>18.0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07944296"/>
        <c:axId val="2108133320"/>
      </c:lineChart>
      <c:catAx>
        <c:axId val="2107944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8133320"/>
        <c:crosses val="autoZero"/>
        <c:auto val="1"/>
        <c:lblAlgn val="ctr"/>
        <c:lblOffset val="100"/>
        <c:noMultiLvlLbl val="0"/>
      </c:catAx>
      <c:valAx>
        <c:axId val="21081333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7944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[koranyi_2011.xlsx]Sheet1!PivotTable1</c:name>
    <c:fmtId val="-1"/>
  </c:pivotSource>
  <c:chart>
    <c:autoTitleDeleted val="1"/>
    <c:pivotFmts>
      <c:pivotFmt>
        <c:idx val="0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0.211370840567604"/>
          <c:y val="0.0437830970814524"/>
          <c:w val="0.76861307256279"/>
          <c:h val="0.9067259149393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Sheet1!$B$4:$B$5</c:f>
              <c:strCache>
                <c:ptCount val="1"/>
                <c:pt idx="0">
                  <c:v>Összeg</c:v>
                </c:pt>
              </c:strCache>
            </c:strRef>
          </c:tx>
          <c:spPr>
            <a:solidFill>
              <a:srgbClr val="E8BC4A"/>
            </a:solidFill>
          </c:spPr>
          <c:invertIfNegative val="0"/>
          <c:cat>
            <c:multiLvlStrRef>
              <c:f>Sheet1!$A$6:$A$50</c:f>
              <c:multiLvlStrCache>
                <c:ptCount val="38"/>
                <c:lvl>
                  <c:pt idx="0">
                    <c:v>Dél-Alföld</c:v>
                  </c:pt>
                  <c:pt idx="1">
                    <c:v>Észak-Alföld</c:v>
                  </c:pt>
                  <c:pt idx="2">
                    <c:v>Észak-Magyarország</c:v>
                  </c:pt>
                  <c:pt idx="3">
                    <c:v>Közép-Magyarország</c:v>
                  </c:pt>
                  <c:pt idx="4">
                    <c:v>Nyugat-Dunántúl</c:v>
                  </c:pt>
                  <c:pt idx="5">
                    <c:v>Dél-Alföld</c:v>
                  </c:pt>
                  <c:pt idx="6">
                    <c:v>Dél-Dunántúl</c:v>
                  </c:pt>
                  <c:pt idx="7">
                    <c:v>Észak-Alföld</c:v>
                  </c:pt>
                  <c:pt idx="8">
                    <c:v>Észak-Magyarország</c:v>
                  </c:pt>
                  <c:pt idx="9">
                    <c:v>Közép-Dunántúl</c:v>
                  </c:pt>
                  <c:pt idx="10">
                    <c:v>Nyugat-Dunántúl</c:v>
                  </c:pt>
                  <c:pt idx="11">
                    <c:v>Dél-Alföld</c:v>
                  </c:pt>
                  <c:pt idx="12">
                    <c:v>Dél-Dunántúl</c:v>
                  </c:pt>
                  <c:pt idx="13">
                    <c:v>Észak-Alföld</c:v>
                  </c:pt>
                  <c:pt idx="14">
                    <c:v>Észak-Magyarország</c:v>
                  </c:pt>
                  <c:pt idx="15">
                    <c:v>Közép-Dunántúl</c:v>
                  </c:pt>
                  <c:pt idx="16">
                    <c:v>Közép-Magyarország</c:v>
                  </c:pt>
                  <c:pt idx="17">
                    <c:v>Nyugat-Dunántúl</c:v>
                  </c:pt>
                  <c:pt idx="18">
                    <c:v>Dél-Alföld</c:v>
                  </c:pt>
                  <c:pt idx="19">
                    <c:v>Dél-Dunántúl</c:v>
                  </c:pt>
                  <c:pt idx="20">
                    <c:v>Észak-Alföld</c:v>
                  </c:pt>
                  <c:pt idx="21">
                    <c:v>Észak-Magyarország</c:v>
                  </c:pt>
                  <c:pt idx="22">
                    <c:v>Közép-Dunántúl</c:v>
                  </c:pt>
                  <c:pt idx="23">
                    <c:v>Közép-Magyarország</c:v>
                  </c:pt>
                  <c:pt idx="24">
                    <c:v>Nyugat-Dunántúl</c:v>
                  </c:pt>
                  <c:pt idx="25">
                    <c:v>Dél-Alföld</c:v>
                  </c:pt>
                  <c:pt idx="26">
                    <c:v>Dél-Dunántúl</c:v>
                  </c:pt>
                  <c:pt idx="27">
                    <c:v>Észak-Alföld</c:v>
                  </c:pt>
                  <c:pt idx="28">
                    <c:v>Észak-Magyarország</c:v>
                  </c:pt>
                  <c:pt idx="29">
                    <c:v>Közép-Dunántúl</c:v>
                  </c:pt>
                  <c:pt idx="30">
                    <c:v>Közép-Magyarország</c:v>
                  </c:pt>
                  <c:pt idx="31">
                    <c:v>Nyugat-Dunántúl</c:v>
                  </c:pt>
                  <c:pt idx="32">
                    <c:v>Dél-Alföld</c:v>
                  </c:pt>
                  <c:pt idx="33">
                    <c:v>Dél-Dunántúl</c:v>
                  </c:pt>
                  <c:pt idx="34">
                    <c:v>Észak-Alföld</c:v>
                  </c:pt>
                  <c:pt idx="35">
                    <c:v>Észak-Magyarország</c:v>
                  </c:pt>
                  <c:pt idx="36">
                    <c:v>Közép-Magyarország</c:v>
                  </c:pt>
                  <c:pt idx="37">
                    <c:v>Nyugat-Dunántúl</c:v>
                  </c:pt>
                </c:lvl>
                <c:lvl>
                  <c:pt idx="0">
                    <c:v>2015</c:v>
                  </c:pt>
                  <c:pt idx="5">
                    <c:v>2014</c:v>
                  </c:pt>
                  <c:pt idx="11">
                    <c:v>2013</c:v>
                  </c:pt>
                  <c:pt idx="18">
                    <c:v>2012</c:v>
                  </c:pt>
                  <c:pt idx="25">
                    <c:v>2011</c:v>
                  </c:pt>
                  <c:pt idx="32">
                    <c:v>2010</c:v>
                  </c:pt>
                </c:lvl>
              </c:multiLvlStrCache>
            </c:multiLvlStrRef>
          </c:cat>
          <c:val>
            <c:numRef>
              <c:f>Sheet1!$B$6:$B$50</c:f>
              <c:numCache>
                <c:formatCode>General</c:formatCode>
                <c:ptCount val="38"/>
                <c:pt idx="0">
                  <c:v>3.0</c:v>
                </c:pt>
                <c:pt idx="1">
                  <c:v>3.0</c:v>
                </c:pt>
                <c:pt idx="2">
                  <c:v>6.0</c:v>
                </c:pt>
                <c:pt idx="3">
                  <c:v>2.0</c:v>
                </c:pt>
                <c:pt idx="4">
                  <c:v>4.0</c:v>
                </c:pt>
                <c:pt idx="5">
                  <c:v>1.0</c:v>
                </c:pt>
                <c:pt idx="6">
                  <c:v>3.0</c:v>
                </c:pt>
                <c:pt idx="7">
                  <c:v>5.0</c:v>
                </c:pt>
                <c:pt idx="8">
                  <c:v>7.0</c:v>
                </c:pt>
                <c:pt idx="9">
                  <c:v>3.0</c:v>
                </c:pt>
                <c:pt idx="10">
                  <c:v>2.0</c:v>
                </c:pt>
                <c:pt idx="11">
                  <c:v>2.0</c:v>
                </c:pt>
                <c:pt idx="12">
                  <c:v>3.0</c:v>
                </c:pt>
                <c:pt idx="13">
                  <c:v>7.0</c:v>
                </c:pt>
                <c:pt idx="14">
                  <c:v>7.0</c:v>
                </c:pt>
                <c:pt idx="15">
                  <c:v>4.0</c:v>
                </c:pt>
                <c:pt idx="16">
                  <c:v>3.0</c:v>
                </c:pt>
                <c:pt idx="17">
                  <c:v>2.0</c:v>
                </c:pt>
                <c:pt idx="18">
                  <c:v>4.0</c:v>
                </c:pt>
                <c:pt idx="19">
                  <c:v>3.0</c:v>
                </c:pt>
                <c:pt idx="20">
                  <c:v>4.0</c:v>
                </c:pt>
                <c:pt idx="21">
                  <c:v>6.0</c:v>
                </c:pt>
                <c:pt idx="22">
                  <c:v>5.0</c:v>
                </c:pt>
                <c:pt idx="23">
                  <c:v>3.0</c:v>
                </c:pt>
                <c:pt idx="24">
                  <c:v>3.0</c:v>
                </c:pt>
                <c:pt idx="25">
                  <c:v>1.0</c:v>
                </c:pt>
                <c:pt idx="26">
                  <c:v>1.0</c:v>
                </c:pt>
                <c:pt idx="27">
                  <c:v>5.0</c:v>
                </c:pt>
                <c:pt idx="28">
                  <c:v>6.0</c:v>
                </c:pt>
                <c:pt idx="29">
                  <c:v>6.0</c:v>
                </c:pt>
                <c:pt idx="30">
                  <c:v>5.0</c:v>
                </c:pt>
                <c:pt idx="31">
                  <c:v>1.0</c:v>
                </c:pt>
                <c:pt idx="32">
                  <c:v>1.0</c:v>
                </c:pt>
                <c:pt idx="33">
                  <c:v>2.0</c:v>
                </c:pt>
                <c:pt idx="34">
                  <c:v>9.0</c:v>
                </c:pt>
                <c:pt idx="35">
                  <c:v>9.0</c:v>
                </c:pt>
                <c:pt idx="36">
                  <c:v>6.0</c:v>
                </c:pt>
                <c:pt idx="37">
                  <c:v>5.0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31448616"/>
        <c:axId val="2131641352"/>
      </c:barChart>
      <c:catAx>
        <c:axId val="2131448616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crossAx val="2131641352"/>
        <c:crosses val="autoZero"/>
        <c:auto val="1"/>
        <c:lblAlgn val="ctr"/>
        <c:lblOffset val="100"/>
        <c:noMultiLvlLbl val="0"/>
      </c:catAx>
      <c:valAx>
        <c:axId val="2131641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3144861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759F0-0C63-9641-9586-2816C8677B15}" type="datetimeFigureOut">
              <a:rPr lang="en-US" smtClean="0"/>
              <a:t>2011.10.19.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42377-F9F4-E14A-9D97-A946D0950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63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42377-F9F4-E14A-9D97-A946D09501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2011.10.19.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llection Agency Bar Graph_full.png"/>
          <p:cNvPicPr>
            <a:picLocks noChangeAspect="1"/>
          </p:cNvPicPr>
          <p:nvPr/>
        </p:nvPicPr>
        <p:blipFill>
          <a:blip r:embed="rId2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175" y="720949"/>
            <a:ext cx="5162882" cy="51628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/>
                <a:cs typeface="Calibri"/>
              </a:rPr>
              <a:t>CF </a:t>
            </a:r>
            <a:r>
              <a:rPr lang="en-US" dirty="0" err="1" smtClean="0">
                <a:latin typeface="Calibri"/>
                <a:cs typeface="Calibri"/>
              </a:rPr>
              <a:t>Regiszter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70870"/>
            <a:ext cx="7417250" cy="46648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2000" dirty="0" err="1" smtClean="0">
                <a:latin typeface="Calibri"/>
                <a:cs typeface="Calibri"/>
              </a:rPr>
              <a:t>Betegregiszter</a:t>
            </a:r>
            <a:r>
              <a:rPr lang="en-US" sz="2000" dirty="0" smtClean="0">
                <a:latin typeface="Calibri"/>
                <a:cs typeface="Calibri"/>
              </a:rPr>
              <a:t> </a:t>
            </a:r>
            <a:r>
              <a:rPr lang="en-US" sz="2000" dirty="0" err="1" smtClean="0">
                <a:latin typeface="Calibri"/>
                <a:cs typeface="Calibri"/>
              </a:rPr>
              <a:t>elemzése</a:t>
            </a:r>
            <a:r>
              <a:rPr lang="en-US" sz="2000" dirty="0" smtClean="0">
                <a:latin typeface="Calibri"/>
                <a:cs typeface="Calibri"/>
              </a:rPr>
              <a:t> a 2010-es </a:t>
            </a:r>
            <a:r>
              <a:rPr lang="en-US" sz="2000" dirty="0" err="1" smtClean="0">
                <a:latin typeface="Calibri"/>
                <a:cs typeface="Calibri"/>
              </a:rPr>
              <a:t>adatok</a:t>
            </a:r>
            <a:r>
              <a:rPr lang="en-US" sz="2000" dirty="0" smtClean="0">
                <a:latin typeface="Calibri"/>
                <a:cs typeface="Calibri"/>
              </a:rPr>
              <a:t> </a:t>
            </a:r>
            <a:r>
              <a:rPr lang="en-US" sz="2000" dirty="0" err="1" smtClean="0">
                <a:latin typeface="Calibri"/>
                <a:cs typeface="Calibri"/>
              </a:rPr>
              <a:t>alapján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71448" y="6154982"/>
            <a:ext cx="1101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Hornyák</a:t>
            </a:r>
            <a:r>
              <a:rPr lang="en-US" sz="1200" dirty="0" smtClean="0"/>
              <a:t> Attila</a:t>
            </a:r>
          </a:p>
          <a:p>
            <a:r>
              <a:rPr lang="en-US" sz="1200" dirty="0" err="1" smtClean="0"/>
              <a:t>Marsal</a:t>
            </a:r>
            <a:r>
              <a:rPr lang="en-US" sz="1200" dirty="0" smtClean="0"/>
              <a:t> </a:t>
            </a:r>
            <a:r>
              <a:rPr lang="en-US" sz="1200" dirty="0" err="1" smtClean="0"/>
              <a:t>Géza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7282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gyarorszag.png"/>
          <p:cNvPicPr>
            <a:picLocks noChangeAspect="1"/>
          </p:cNvPicPr>
          <p:nvPr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831" y="1140300"/>
            <a:ext cx="7192091" cy="447826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2197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alibri"/>
                <a:cs typeface="Calibri"/>
              </a:rPr>
              <a:t>Átlagéletkor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alakulása</a:t>
            </a:r>
            <a:endParaRPr lang="en-US" sz="2800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07998"/>
              </p:ext>
            </p:extLst>
          </p:nvPr>
        </p:nvGraphicFramePr>
        <p:xfrm>
          <a:off x="457200" y="17427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1866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8101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Átlagéletkorok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alakulása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kezelőközpontok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szerint</a:t>
            </a:r>
            <a:endParaRPr lang="en-US" sz="2400" dirty="0">
              <a:latin typeface="Calibri"/>
              <a:cs typeface="Calibri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614959"/>
              </p:ext>
            </p:extLst>
          </p:nvPr>
        </p:nvGraphicFramePr>
        <p:xfrm>
          <a:off x="527050" y="131037"/>
          <a:ext cx="8089900" cy="6479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09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alibri"/>
                <a:cs typeface="Calibri"/>
              </a:rPr>
              <a:t>Felnőtt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ellátásba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átlépők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száma</a:t>
            </a:r>
            <a:r>
              <a:rPr lang="en-US" sz="2400" dirty="0">
                <a:latin typeface="Calibri"/>
                <a:cs typeface="Calibri"/>
              </a:rPr>
              <a:t> a </a:t>
            </a:r>
            <a:r>
              <a:rPr lang="en-US" sz="2400" dirty="0" err="1">
                <a:latin typeface="Calibri"/>
                <a:cs typeface="Calibri"/>
              </a:rPr>
              <a:t>közeljövőben</a:t>
            </a:r>
            <a:endParaRPr lang="en-US" sz="2400" dirty="0">
              <a:latin typeface="Calibri"/>
              <a:cs typeface="Calibri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004994"/>
              </p:ext>
            </p:extLst>
          </p:nvPr>
        </p:nvGraphicFramePr>
        <p:xfrm>
          <a:off x="1320800" y="1884911"/>
          <a:ext cx="6502400" cy="474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328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77633"/>
              </p:ext>
            </p:extLst>
          </p:nvPr>
        </p:nvGraphicFramePr>
        <p:xfrm>
          <a:off x="638618" y="1247682"/>
          <a:ext cx="7848637" cy="5221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Felnőtt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ellátásba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átlépők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száma</a:t>
            </a:r>
            <a:r>
              <a:rPr lang="en-US" sz="2400" dirty="0" smtClean="0">
                <a:latin typeface="Calibri"/>
                <a:cs typeface="Calibri"/>
              </a:rPr>
              <a:t> a </a:t>
            </a:r>
            <a:r>
              <a:rPr lang="en-US" sz="2400" dirty="0" err="1" smtClean="0">
                <a:latin typeface="Calibri"/>
                <a:cs typeface="Calibri"/>
              </a:rPr>
              <a:t>közeljövőben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régiók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szerint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14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Beteglétszám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életkorok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szerint</a:t>
            </a:r>
            <a:endParaRPr lang="en-US" sz="2400" dirty="0">
              <a:latin typeface="Calibri"/>
              <a:cs typeface="Calibri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029451"/>
              </p:ext>
            </p:extLst>
          </p:nvPr>
        </p:nvGraphicFramePr>
        <p:xfrm>
          <a:off x="317500" y="1058751"/>
          <a:ext cx="8509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349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6089"/>
            <a:ext cx="8229600" cy="1143000"/>
          </a:xfrm>
          <a:effectLst>
            <a:reflection blurRad="6350" stA="50000" endA="275" endPos="40000" dist="101600" dir="5400000" sy="-100000" algn="bl" rotWithShape="0"/>
          </a:effectLst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Gondolatébresztő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3" name="Picture 2" descr="databa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180" y="2559089"/>
            <a:ext cx="32512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4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alibri"/>
                <a:cs typeface="Calibri"/>
              </a:rPr>
              <a:t>Adatfeldolgozás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folyamata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8021"/>
            <a:ext cx="8229600" cy="3598466"/>
          </a:xfrm>
        </p:spPr>
        <p:txBody>
          <a:bodyPr>
            <a:normAutofit/>
          </a:bodyPr>
          <a:lstStyle/>
          <a:p>
            <a:r>
              <a:rPr lang="en-US" sz="1600" dirty="0"/>
              <a:t>2007-ben </a:t>
            </a:r>
            <a:r>
              <a:rPr lang="en-US" sz="1600" dirty="0" smtClean="0"/>
              <a:t>a </a:t>
            </a:r>
            <a:r>
              <a:rPr lang="en-US" sz="1600" dirty="0" err="1"/>
              <a:t>cél</a:t>
            </a:r>
            <a:r>
              <a:rPr lang="en-US" sz="1600" dirty="0"/>
              <a:t> </a:t>
            </a:r>
            <a:r>
              <a:rPr lang="en-US" sz="1600" dirty="0" err="1"/>
              <a:t>az</a:t>
            </a:r>
            <a:r>
              <a:rPr lang="en-US" sz="1600" dirty="0"/>
              <a:t> volt </a:t>
            </a:r>
            <a:r>
              <a:rPr lang="en-US" sz="1600" dirty="0" err="1"/>
              <a:t>hogy</a:t>
            </a:r>
            <a:r>
              <a:rPr lang="en-US" sz="1600" dirty="0"/>
              <a:t> a </a:t>
            </a:r>
            <a:r>
              <a:rPr lang="en-US" sz="1600" dirty="0" err="1"/>
              <a:t>papír</a:t>
            </a:r>
            <a:r>
              <a:rPr lang="en-US" sz="1600" dirty="0"/>
              <a:t> </a:t>
            </a:r>
            <a:r>
              <a:rPr lang="en-US" sz="1600" dirty="0" err="1"/>
              <a:t>alapú</a:t>
            </a:r>
            <a:r>
              <a:rPr lang="en-US" sz="1600" dirty="0"/>
              <a:t> </a:t>
            </a:r>
            <a:r>
              <a:rPr lang="en-US" sz="1600" dirty="0" err="1" smtClean="0"/>
              <a:t>adatokat</a:t>
            </a:r>
            <a:r>
              <a:rPr lang="en-US" sz="1600" dirty="0"/>
              <a:t> </a:t>
            </a:r>
            <a:r>
              <a:rPr lang="en-US" sz="1600" dirty="0" err="1" smtClean="0"/>
              <a:t>rögzítsük</a:t>
            </a:r>
            <a:endParaRPr lang="en-US" sz="1600" dirty="0" smtClean="0"/>
          </a:p>
          <a:p>
            <a:r>
              <a:rPr lang="en-US" sz="1600" dirty="0" smtClean="0"/>
              <a:t>CF </a:t>
            </a:r>
            <a:r>
              <a:rPr lang="en-US" sz="1600" dirty="0" err="1" smtClean="0"/>
              <a:t>központok</a:t>
            </a:r>
            <a:r>
              <a:rPr lang="en-US" sz="1600" dirty="0" smtClean="0"/>
              <a:t> </a:t>
            </a:r>
            <a:r>
              <a:rPr lang="en-US" sz="1600" dirty="0" err="1" smtClean="0"/>
              <a:t>által</a:t>
            </a:r>
            <a:r>
              <a:rPr lang="en-US" sz="1600" dirty="0" smtClean="0"/>
              <a:t> </a:t>
            </a:r>
            <a:r>
              <a:rPr lang="en-US" sz="1600" dirty="0" err="1" smtClean="0"/>
              <a:t>szolgáltatott</a:t>
            </a:r>
            <a:r>
              <a:rPr lang="en-US" sz="1600" dirty="0" smtClean="0"/>
              <a:t> </a:t>
            </a:r>
            <a:r>
              <a:rPr lang="en-US" sz="1600" dirty="0" err="1" smtClean="0"/>
              <a:t>adatok</a:t>
            </a:r>
            <a:r>
              <a:rPr lang="en-US" sz="1600" dirty="0" smtClean="0"/>
              <a:t> </a:t>
            </a:r>
            <a:r>
              <a:rPr lang="en-US" sz="1600" dirty="0" err="1" smtClean="0"/>
              <a:t>összegyűjtése</a:t>
            </a:r>
            <a:endParaRPr lang="en-US" sz="1600" dirty="0" smtClean="0"/>
          </a:p>
          <a:p>
            <a:r>
              <a:rPr lang="en-US" sz="1600" dirty="0" smtClean="0"/>
              <a:t>A </a:t>
            </a:r>
            <a:r>
              <a:rPr lang="en-US" sz="1600" dirty="0" err="1" smtClean="0"/>
              <a:t>rögzített</a:t>
            </a:r>
            <a:r>
              <a:rPr lang="en-US" sz="1600" dirty="0" smtClean="0"/>
              <a:t> </a:t>
            </a:r>
            <a:r>
              <a:rPr lang="en-US" sz="1600" dirty="0" err="1" smtClean="0"/>
              <a:t>adatok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E8BC4A"/>
                </a:solidFill>
              </a:rPr>
              <a:t>struktúrált</a:t>
            </a:r>
            <a:r>
              <a:rPr lang="en-US" sz="1600" dirty="0" smtClean="0">
                <a:solidFill>
                  <a:srgbClr val="E8BC4A"/>
                </a:solidFill>
              </a:rPr>
              <a:t> </a:t>
            </a:r>
            <a:r>
              <a:rPr lang="en-US" sz="1600" dirty="0" err="1" smtClean="0">
                <a:solidFill>
                  <a:srgbClr val="E8BC4A"/>
                </a:solidFill>
              </a:rPr>
              <a:t>relációs</a:t>
            </a:r>
            <a:r>
              <a:rPr lang="en-US" sz="1600" dirty="0" smtClean="0"/>
              <a:t> </a:t>
            </a:r>
            <a:r>
              <a:rPr lang="en-US" sz="1600" dirty="0" err="1" smtClean="0"/>
              <a:t>adatbázisba</a:t>
            </a:r>
            <a:r>
              <a:rPr lang="en-US" sz="1600" dirty="0" smtClean="0"/>
              <a:t> </a:t>
            </a:r>
            <a:r>
              <a:rPr lang="en-US" sz="1600" dirty="0" err="1" smtClean="0"/>
              <a:t>kerülnek</a:t>
            </a:r>
            <a:r>
              <a:rPr lang="en-US" sz="1600" dirty="0" smtClean="0"/>
              <a:t> (RDBMS)</a:t>
            </a:r>
          </a:p>
          <a:p>
            <a:r>
              <a:rPr lang="en-US" sz="1600" dirty="0" err="1" smtClean="0"/>
              <a:t>Adatok</a:t>
            </a:r>
            <a:r>
              <a:rPr lang="en-US" sz="1600" dirty="0" smtClean="0"/>
              <a:t> </a:t>
            </a:r>
            <a:r>
              <a:rPr lang="en-US" sz="1600" dirty="0" err="1" smtClean="0"/>
              <a:t>visszanyerhetők</a:t>
            </a:r>
            <a:r>
              <a:rPr lang="en-US" sz="1600" dirty="0" smtClean="0"/>
              <a:t>, </a:t>
            </a:r>
            <a:r>
              <a:rPr lang="en-US" sz="1600" dirty="0" err="1" smtClean="0"/>
              <a:t>elemezhetők</a:t>
            </a:r>
            <a:r>
              <a:rPr lang="en-US" sz="1600" dirty="0" smtClean="0"/>
              <a:t>, </a:t>
            </a:r>
            <a:r>
              <a:rPr lang="en-US" sz="1600" dirty="0" err="1" smtClean="0"/>
              <a:t>összehasonlíthatók</a:t>
            </a:r>
            <a:r>
              <a:rPr lang="en-US" sz="1600" dirty="0" smtClean="0"/>
              <a:t> (!)</a:t>
            </a:r>
          </a:p>
          <a:p>
            <a:r>
              <a:rPr lang="en-US" sz="1600" dirty="0" err="1" smtClean="0"/>
              <a:t>Éves</a:t>
            </a:r>
            <a:r>
              <a:rPr lang="en-US" sz="1600" dirty="0" smtClean="0"/>
              <a:t> </a:t>
            </a:r>
            <a:r>
              <a:rPr lang="en-US" sz="1600" dirty="0" err="1" smtClean="0"/>
              <a:t>beszámoló</a:t>
            </a:r>
            <a:endParaRPr lang="en-US" sz="1600" dirty="0" smtClean="0"/>
          </a:p>
          <a:p>
            <a:r>
              <a:rPr lang="en-US" sz="1600" dirty="0" err="1" smtClean="0"/>
              <a:t>Bekapcsolódás</a:t>
            </a:r>
            <a:r>
              <a:rPr lang="en-US" sz="1600" dirty="0" smtClean="0"/>
              <a:t> </a:t>
            </a:r>
            <a:r>
              <a:rPr lang="en-US" sz="1600" dirty="0" err="1" smtClean="0"/>
              <a:t>az</a:t>
            </a:r>
            <a:r>
              <a:rPr lang="en-US" sz="1600" dirty="0" smtClean="0"/>
              <a:t> </a:t>
            </a:r>
            <a:r>
              <a:rPr lang="en-US" sz="1600" dirty="0" err="1" smtClean="0"/>
              <a:t>európai</a:t>
            </a:r>
            <a:r>
              <a:rPr lang="en-US" sz="1600" dirty="0" smtClean="0"/>
              <a:t> </a:t>
            </a:r>
            <a:r>
              <a:rPr lang="en-US" sz="1600" dirty="0" err="1" smtClean="0"/>
              <a:t>betegregiszterrel</a:t>
            </a:r>
            <a:r>
              <a:rPr lang="en-US" sz="1600" dirty="0" smtClean="0"/>
              <a:t> </a:t>
            </a:r>
            <a:r>
              <a:rPr lang="en-US" sz="1600" dirty="0" err="1" smtClean="0"/>
              <a:t>kapcsolatos</a:t>
            </a:r>
            <a:r>
              <a:rPr lang="en-US" sz="1600" dirty="0" smtClean="0"/>
              <a:t> </a:t>
            </a:r>
            <a:r>
              <a:rPr lang="en-US" sz="1600" dirty="0" err="1" smtClean="0"/>
              <a:t>projectekbe</a:t>
            </a:r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22145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alibri"/>
                <a:cs typeface="Calibri"/>
              </a:rPr>
              <a:t>Megfontolandó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8021"/>
            <a:ext cx="8229600" cy="3598466"/>
          </a:xfrm>
        </p:spPr>
        <p:txBody>
          <a:bodyPr>
            <a:normAutofit fontScale="92500" lnSpcReduction="20000"/>
          </a:bodyPr>
          <a:lstStyle/>
          <a:p>
            <a:endParaRPr lang="en-US" sz="1600" dirty="0" smtClean="0"/>
          </a:p>
          <a:p>
            <a:r>
              <a:rPr lang="en-US" sz="1600" dirty="0"/>
              <a:t>CF-</a:t>
            </a:r>
            <a:r>
              <a:rPr lang="en-US" sz="1600" dirty="0" err="1"/>
              <a:t>es</a:t>
            </a:r>
            <a:r>
              <a:rPr lang="en-US" sz="1600" dirty="0"/>
              <a:t> </a:t>
            </a:r>
            <a:r>
              <a:rPr lang="en-US" sz="1600" dirty="0" err="1"/>
              <a:t>betegek</a:t>
            </a:r>
            <a:r>
              <a:rPr lang="en-US" sz="1600" dirty="0"/>
              <a:t> </a:t>
            </a:r>
            <a:r>
              <a:rPr lang="en-US" sz="1600" dirty="0" err="1"/>
              <a:t>száma</a:t>
            </a:r>
            <a:r>
              <a:rPr lang="en-US" sz="1600" dirty="0"/>
              <a:t> </a:t>
            </a:r>
            <a:r>
              <a:rPr lang="en-US" sz="1600" dirty="0" err="1"/>
              <a:t>határozott</a:t>
            </a:r>
            <a:r>
              <a:rPr lang="en-US" sz="1600" dirty="0"/>
              <a:t> </a:t>
            </a:r>
            <a:r>
              <a:rPr lang="en-US" sz="1600" dirty="0" err="1"/>
              <a:t>növekvő</a:t>
            </a:r>
            <a:r>
              <a:rPr lang="en-US" sz="1600" dirty="0"/>
              <a:t> </a:t>
            </a:r>
            <a:r>
              <a:rPr lang="en-US" sz="1600" dirty="0" err="1"/>
              <a:t>tendenciát</a:t>
            </a:r>
            <a:r>
              <a:rPr lang="en-US" sz="1600" dirty="0"/>
              <a:t> </a:t>
            </a:r>
            <a:r>
              <a:rPr lang="en-US" sz="1600" dirty="0" err="1" smtClean="0"/>
              <a:t>mutat</a:t>
            </a:r>
            <a:r>
              <a:rPr lang="en-US" sz="1600" dirty="0" smtClean="0"/>
              <a:t>, </a:t>
            </a:r>
            <a:r>
              <a:rPr lang="en-US" sz="1600" dirty="0" err="1" smtClean="0"/>
              <a:t>egyre</a:t>
            </a:r>
            <a:r>
              <a:rPr lang="en-US" sz="1600" dirty="0" smtClean="0"/>
              <a:t> </a:t>
            </a:r>
            <a:r>
              <a:rPr lang="en-US" sz="1600" dirty="0" err="1" smtClean="0"/>
              <a:t>fontosabb</a:t>
            </a:r>
            <a:r>
              <a:rPr lang="en-US" sz="1600" dirty="0" smtClean="0"/>
              <a:t> </a:t>
            </a:r>
            <a:r>
              <a:rPr lang="en-US" sz="1600" dirty="0" err="1" smtClean="0"/>
              <a:t>lesz</a:t>
            </a:r>
            <a:r>
              <a:rPr lang="en-US" sz="1600" dirty="0" smtClean="0"/>
              <a:t> </a:t>
            </a:r>
            <a:r>
              <a:rPr lang="en-US" sz="1600" dirty="0" err="1" smtClean="0"/>
              <a:t>napra</a:t>
            </a:r>
            <a:r>
              <a:rPr lang="en-US" sz="1600" dirty="0" smtClean="0"/>
              <a:t> </a:t>
            </a:r>
            <a:r>
              <a:rPr lang="en-US" sz="1600" dirty="0" err="1" smtClean="0"/>
              <a:t>kész</a:t>
            </a:r>
            <a:r>
              <a:rPr lang="en-US" sz="1600" dirty="0" smtClean="0"/>
              <a:t> </a:t>
            </a:r>
            <a:r>
              <a:rPr lang="en-US" sz="1600" dirty="0" err="1" smtClean="0"/>
              <a:t>információkat</a:t>
            </a:r>
            <a:r>
              <a:rPr lang="en-US" sz="1600" dirty="0" smtClean="0"/>
              <a:t> </a:t>
            </a:r>
            <a:r>
              <a:rPr lang="en-US" sz="1600" dirty="0" err="1" smtClean="0"/>
              <a:t>látni</a:t>
            </a:r>
            <a:r>
              <a:rPr lang="en-US" sz="1600" dirty="0" smtClean="0"/>
              <a:t> </a:t>
            </a:r>
            <a:r>
              <a:rPr lang="en-US" sz="1600" dirty="0" err="1" smtClean="0"/>
              <a:t>az</a:t>
            </a:r>
            <a:r>
              <a:rPr lang="en-US" sz="1600" dirty="0" smtClean="0"/>
              <a:t> </a:t>
            </a:r>
            <a:r>
              <a:rPr lang="en-US" sz="1600" dirty="0" err="1" smtClean="0"/>
              <a:t>állapotukról</a:t>
            </a:r>
            <a:endParaRPr lang="en-US" sz="1600" dirty="0" smtClean="0"/>
          </a:p>
          <a:p>
            <a:r>
              <a:rPr lang="en-US" sz="1600" dirty="0" err="1" smtClean="0"/>
              <a:t>Az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informatikai</a:t>
            </a:r>
            <a:r>
              <a:rPr lang="en-US" sz="1600" dirty="0" smtClean="0"/>
              <a:t> </a:t>
            </a:r>
            <a:r>
              <a:rPr lang="en-US" sz="1600" dirty="0" err="1" smtClean="0"/>
              <a:t>költségek</a:t>
            </a:r>
            <a:r>
              <a:rPr lang="en-US" sz="1600" dirty="0" smtClean="0"/>
              <a:t> </a:t>
            </a:r>
            <a:r>
              <a:rPr lang="en-US" sz="1600" dirty="0" err="1" smtClean="0"/>
              <a:t>fordított</a:t>
            </a:r>
            <a:r>
              <a:rPr lang="en-US" sz="1600" dirty="0" smtClean="0"/>
              <a:t> </a:t>
            </a:r>
            <a:r>
              <a:rPr lang="en-US" sz="1600" dirty="0" err="1" smtClean="0"/>
              <a:t>arányban</a:t>
            </a:r>
            <a:r>
              <a:rPr lang="en-US" sz="1600" dirty="0" smtClean="0"/>
              <a:t> </a:t>
            </a:r>
            <a:r>
              <a:rPr lang="en-US" sz="1600" dirty="0" err="1" smtClean="0"/>
              <a:t>állnak</a:t>
            </a:r>
            <a:r>
              <a:rPr lang="en-US" sz="1600" dirty="0" smtClean="0"/>
              <a:t> </a:t>
            </a:r>
            <a:r>
              <a:rPr lang="en-US" sz="1600" dirty="0" err="1" smtClean="0"/>
              <a:t>az</a:t>
            </a:r>
            <a:r>
              <a:rPr lang="en-US" sz="1600" dirty="0" smtClean="0"/>
              <a:t> </a:t>
            </a:r>
            <a:r>
              <a:rPr lang="en-US" sz="1600" dirty="0" err="1" smtClean="0"/>
              <a:t>egészségügyi</a:t>
            </a:r>
            <a:r>
              <a:rPr lang="en-US" sz="1600" dirty="0" smtClean="0"/>
              <a:t> </a:t>
            </a:r>
            <a:r>
              <a:rPr lang="en-US" sz="1600" dirty="0" err="1" smtClean="0"/>
              <a:t>kiadásokkal</a:t>
            </a:r>
            <a:endParaRPr lang="en-US" sz="1600" dirty="0" smtClean="0"/>
          </a:p>
          <a:p>
            <a:r>
              <a:rPr lang="en-US" sz="1600" dirty="0" smtClean="0"/>
              <a:t>A </a:t>
            </a:r>
            <a:r>
              <a:rPr lang="en-US" sz="1600" dirty="0" err="1" smtClean="0"/>
              <a:t>regiszteren</a:t>
            </a:r>
            <a:r>
              <a:rPr lang="en-US" sz="1600" dirty="0" smtClean="0"/>
              <a:t> </a:t>
            </a:r>
            <a:r>
              <a:rPr lang="en-US" sz="1600" dirty="0" err="1" smtClean="0"/>
              <a:t>keresztül</a:t>
            </a:r>
            <a:r>
              <a:rPr lang="en-US" sz="1600" dirty="0" smtClean="0"/>
              <a:t> </a:t>
            </a:r>
            <a:r>
              <a:rPr lang="en-US" sz="1600" dirty="0" err="1" smtClean="0"/>
              <a:t>növelhető</a:t>
            </a:r>
            <a:r>
              <a:rPr lang="en-US" sz="1600" dirty="0" smtClean="0"/>
              <a:t> a </a:t>
            </a:r>
            <a:r>
              <a:rPr lang="en-US" sz="1600" dirty="0" err="1" smtClean="0"/>
              <a:t>hatékonyság</a:t>
            </a:r>
            <a:endParaRPr lang="en-US" sz="1600" dirty="0" smtClean="0"/>
          </a:p>
          <a:p>
            <a:r>
              <a:rPr lang="en-US" sz="1600" dirty="0" err="1" smtClean="0"/>
              <a:t>Adatszolgáltatási</a:t>
            </a:r>
            <a:r>
              <a:rPr lang="en-US" sz="1600" dirty="0" smtClean="0"/>
              <a:t> “</a:t>
            </a:r>
            <a:r>
              <a:rPr lang="en-US" sz="1600" dirty="0" err="1" smtClean="0"/>
              <a:t>kötelezettség</a:t>
            </a:r>
            <a:r>
              <a:rPr lang="en-US" sz="1600" dirty="0" smtClean="0"/>
              <a:t>” (TAJ)</a:t>
            </a:r>
          </a:p>
          <a:p>
            <a:r>
              <a:rPr lang="en-US" sz="1600" dirty="0" err="1" smtClean="0"/>
              <a:t>Egységes</a:t>
            </a:r>
            <a:r>
              <a:rPr lang="en-US" sz="1600" dirty="0" smtClean="0"/>
              <a:t> forma - “</a:t>
            </a:r>
            <a:r>
              <a:rPr lang="en-US" sz="1600" dirty="0" err="1" smtClean="0"/>
              <a:t>almát</a:t>
            </a:r>
            <a:r>
              <a:rPr lang="en-US" sz="1600" dirty="0" smtClean="0"/>
              <a:t> </a:t>
            </a:r>
            <a:r>
              <a:rPr lang="en-US" sz="1600" dirty="0" err="1" smtClean="0"/>
              <a:t>az</a:t>
            </a:r>
            <a:r>
              <a:rPr lang="en-US" sz="1600" dirty="0" smtClean="0"/>
              <a:t> </a:t>
            </a:r>
            <a:r>
              <a:rPr lang="en-US" sz="1600" dirty="0" err="1" smtClean="0"/>
              <a:t>almával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Adatközlés</a:t>
            </a:r>
            <a:r>
              <a:rPr lang="en-US" sz="1600" dirty="0" smtClean="0"/>
              <a:t> </a:t>
            </a:r>
            <a:r>
              <a:rPr lang="en-US" sz="1600" dirty="0" err="1" smtClean="0"/>
              <a:t>frekvenciájának</a:t>
            </a:r>
            <a:r>
              <a:rPr lang="en-US" sz="1600" dirty="0" smtClean="0"/>
              <a:t> </a:t>
            </a:r>
            <a:r>
              <a:rPr lang="en-US" sz="1600" dirty="0" err="1" smtClean="0"/>
              <a:t>növelése</a:t>
            </a:r>
            <a:endParaRPr lang="en-US" sz="1600" dirty="0" smtClean="0"/>
          </a:p>
          <a:p>
            <a:r>
              <a:rPr lang="en-US" sz="1600" dirty="0" err="1" smtClean="0"/>
              <a:t>Orvosilag</a:t>
            </a:r>
            <a:r>
              <a:rPr lang="en-US" sz="1600" dirty="0" smtClean="0"/>
              <a:t> </a:t>
            </a:r>
            <a:r>
              <a:rPr lang="en-US" sz="1600" dirty="0" err="1" smtClean="0"/>
              <a:t>irányított</a:t>
            </a:r>
            <a:r>
              <a:rPr lang="en-US" sz="1600" dirty="0" smtClean="0"/>
              <a:t> project, </a:t>
            </a:r>
            <a:r>
              <a:rPr lang="en-US" sz="1600" dirty="0" err="1" smtClean="0"/>
              <a:t>informatikai</a:t>
            </a:r>
            <a:r>
              <a:rPr lang="en-US" sz="1600" dirty="0" smtClean="0"/>
              <a:t> </a:t>
            </a:r>
            <a:r>
              <a:rPr lang="en-US" sz="1600" dirty="0" err="1" smtClean="0"/>
              <a:t>támogatással</a:t>
            </a:r>
            <a:endParaRPr lang="en-US" sz="1600" dirty="0" smtClean="0"/>
          </a:p>
          <a:p>
            <a:r>
              <a:rPr lang="en-US" sz="1600" dirty="0" err="1" smtClean="0"/>
              <a:t>Központosított</a:t>
            </a:r>
            <a:r>
              <a:rPr lang="en-US" sz="1600" dirty="0"/>
              <a:t> </a:t>
            </a:r>
            <a:r>
              <a:rPr lang="en-US" sz="1600" dirty="0" err="1" smtClean="0"/>
              <a:t>rendszer</a:t>
            </a:r>
            <a:r>
              <a:rPr lang="en-US" sz="1600" dirty="0" smtClean="0"/>
              <a:t> (WEB)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583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llection Agency Bar Graph_full.png"/>
          <p:cNvPicPr>
            <a:picLocks noChangeAspect="1"/>
          </p:cNvPicPr>
          <p:nvPr/>
        </p:nvPicPr>
        <p:blipFill>
          <a:blip r:embed="rId2">
            <a:alphaModFix amt="3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175" y="720949"/>
            <a:ext cx="5162882" cy="51628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latin typeface="Calibri"/>
                <a:cs typeface="Calibri"/>
              </a:rPr>
              <a:t>Köszönjük</a:t>
            </a:r>
            <a:r>
              <a:rPr lang="en-US" dirty="0" smtClean="0">
                <a:latin typeface="Calibri"/>
                <a:cs typeface="Calibri"/>
              </a:rPr>
              <a:t> a </a:t>
            </a:r>
            <a:r>
              <a:rPr lang="en-US" dirty="0" err="1" smtClean="0">
                <a:latin typeface="Calibri"/>
                <a:cs typeface="Calibri"/>
              </a:rPr>
              <a:t>figyelmet</a:t>
            </a:r>
            <a:r>
              <a:rPr lang="en-US" dirty="0" smtClean="0">
                <a:latin typeface="Calibri"/>
                <a:cs typeface="Calibri"/>
              </a:rPr>
              <a:t>!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224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algn="l"/>
            <a:r>
              <a:rPr lang="en-US" dirty="0" err="1" smtClean="0"/>
              <a:t>Témák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Bemutatkozás</a:t>
            </a:r>
            <a:endParaRPr lang="en-US" dirty="0" smtClean="0"/>
          </a:p>
          <a:p>
            <a:r>
              <a:rPr lang="en-US" dirty="0" err="1" smtClean="0"/>
              <a:t>Betegregiszter</a:t>
            </a:r>
            <a:r>
              <a:rPr lang="en-US" dirty="0" smtClean="0"/>
              <a:t> 2010 </a:t>
            </a:r>
            <a:r>
              <a:rPr lang="en-US" dirty="0" err="1" smtClean="0"/>
              <a:t>adatainak</a:t>
            </a:r>
            <a:r>
              <a:rPr lang="en-US" dirty="0" smtClean="0"/>
              <a:t> </a:t>
            </a:r>
            <a:r>
              <a:rPr lang="en-US" dirty="0" err="1" smtClean="0"/>
              <a:t>elemzése</a:t>
            </a:r>
            <a:endParaRPr lang="en-US" dirty="0" smtClean="0"/>
          </a:p>
          <a:p>
            <a:r>
              <a:rPr lang="en-US" dirty="0" err="1" smtClean="0"/>
              <a:t>Gondolatébresztő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689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_can_do_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834" y="3083995"/>
            <a:ext cx="1363017" cy="17817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Bemutatkozás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 err="1" smtClean="0">
                <a:solidFill>
                  <a:srgbClr val="FFFF00"/>
                </a:solidFill>
              </a:rPr>
              <a:t>Fő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feladatunk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az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adatok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rögzítésénk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és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feldolgozásának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informatikai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támogatása</a:t>
            </a:r>
            <a:endParaRPr lang="en-US" sz="2400" b="1" i="1" dirty="0" smtClean="0">
              <a:solidFill>
                <a:srgbClr val="FFFF00"/>
              </a:solidFill>
            </a:endParaRPr>
          </a:p>
          <a:p>
            <a:r>
              <a:rPr lang="en-US" sz="2400" dirty="0" err="1" smtClean="0"/>
              <a:t>Hornyák</a:t>
            </a:r>
            <a:r>
              <a:rPr lang="en-US" sz="2400" dirty="0" smtClean="0"/>
              <a:t> Attila – </a:t>
            </a:r>
            <a:r>
              <a:rPr lang="en-US" sz="2400" dirty="0" err="1" smtClean="0"/>
              <a:t>adatrögzítés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konszolidálás</a:t>
            </a:r>
            <a:endParaRPr lang="en-US" sz="2400" dirty="0" smtClean="0"/>
          </a:p>
          <a:p>
            <a:r>
              <a:rPr lang="en-US" sz="2400" dirty="0" err="1" smtClean="0"/>
              <a:t>Marsal</a:t>
            </a:r>
            <a:r>
              <a:rPr lang="en-US" sz="2400" dirty="0" smtClean="0"/>
              <a:t> </a:t>
            </a:r>
            <a:r>
              <a:rPr lang="en-US" sz="2400" dirty="0" err="1" smtClean="0"/>
              <a:t>Géza</a:t>
            </a:r>
            <a:r>
              <a:rPr lang="en-US" sz="2400" dirty="0" smtClean="0"/>
              <a:t> –</a:t>
            </a:r>
            <a:r>
              <a:rPr lang="en-US" sz="2400" dirty="0" err="1" smtClean="0"/>
              <a:t>adatbázis</a:t>
            </a:r>
            <a:r>
              <a:rPr lang="en-US" sz="2400" dirty="0" smtClean="0"/>
              <a:t> </a:t>
            </a:r>
            <a:r>
              <a:rPr lang="en-US" sz="2400" dirty="0" err="1" smtClean="0"/>
              <a:t>elemzés</a:t>
            </a:r>
            <a:r>
              <a:rPr lang="en-US" sz="2400" dirty="0" smtClean="0"/>
              <a:t>, </a:t>
            </a:r>
            <a:r>
              <a:rPr lang="en-US" sz="2400" dirty="0" err="1" smtClean="0"/>
              <a:t>prezentáció</a:t>
            </a:r>
            <a:endParaRPr lang="en-US" sz="2400" dirty="0" smtClean="0"/>
          </a:p>
          <a:p>
            <a:r>
              <a:rPr lang="en-US" sz="2400" dirty="0" smtClean="0"/>
              <a:t>2007 </a:t>
            </a:r>
            <a:r>
              <a:rPr lang="en-US" sz="2400" dirty="0" err="1" smtClean="0"/>
              <a:t>óta</a:t>
            </a:r>
            <a:r>
              <a:rPr lang="en-US" sz="2400" dirty="0" smtClean="0"/>
              <a:t> </a:t>
            </a:r>
            <a:r>
              <a:rPr lang="en-US" sz="2400" dirty="0" err="1" smtClean="0"/>
              <a:t>folyik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adatok</a:t>
            </a:r>
            <a:r>
              <a:rPr lang="en-US" sz="2400" dirty="0" smtClean="0"/>
              <a:t> </a:t>
            </a:r>
            <a:r>
              <a:rPr lang="en-US" sz="2400" dirty="0" err="1" smtClean="0"/>
              <a:t>feldolgozása</a:t>
            </a:r>
            <a:r>
              <a:rPr lang="en-US" sz="2400" dirty="0" smtClean="0"/>
              <a:t> </a:t>
            </a:r>
            <a:r>
              <a:rPr lang="en-US" sz="2400" dirty="0" err="1" smtClean="0"/>
              <a:t>és</a:t>
            </a:r>
            <a:r>
              <a:rPr lang="en-US" sz="2400" dirty="0" smtClean="0"/>
              <a:t> </a:t>
            </a:r>
            <a:r>
              <a:rPr lang="en-US" sz="2400" dirty="0" err="1" smtClean="0"/>
              <a:t>nyomonkövetése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0882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6089"/>
            <a:ext cx="8229600" cy="1143000"/>
          </a:xfrm>
          <a:effectLst>
            <a:reflection blurRad="6350" stA="50000" endA="275" endPos="40000" dist="101600" dir="5400000" sy="-100000" algn="bl" rotWithShape="0"/>
          </a:effectLst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2010 </a:t>
            </a:r>
            <a:r>
              <a:rPr lang="en-US" dirty="0" err="1" smtClean="0">
                <a:latin typeface="Calibri"/>
                <a:cs typeface="Calibri"/>
              </a:rPr>
              <a:t>adatainak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elemzése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 descr="bar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465" y="3618822"/>
            <a:ext cx="1625600" cy="16256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8591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21974"/>
          </a:xfrm>
        </p:spPr>
        <p:txBody>
          <a:bodyPr>
            <a:normAutofit/>
          </a:bodyPr>
          <a:lstStyle/>
          <a:p>
            <a:r>
              <a:rPr lang="en-US" sz="28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Beteglétszám</a:t>
            </a:r>
            <a:r>
              <a:rPr lang="en-US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alakulása</a:t>
            </a:r>
            <a:r>
              <a:rPr lang="en-US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az</a:t>
            </a:r>
            <a:r>
              <a:rPr lang="en-US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utóbbi</a:t>
            </a:r>
            <a:r>
              <a:rPr lang="en-US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4 </a:t>
            </a:r>
            <a:r>
              <a:rPr lang="en-US" sz="2800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évben</a:t>
            </a:r>
            <a:endParaRPr lang="en-US" sz="2800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6021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2160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alibri"/>
                <a:cs typeface="Calibri"/>
              </a:rPr>
              <a:t>Elvesztett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betegek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száma</a:t>
            </a:r>
            <a:endParaRPr lang="en-US" sz="2800" dirty="0">
              <a:latin typeface="Calibri"/>
              <a:cs typeface="Calibri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109502"/>
              </p:ext>
            </p:extLst>
          </p:nvPr>
        </p:nvGraphicFramePr>
        <p:xfrm>
          <a:off x="422406" y="1742787"/>
          <a:ext cx="8264393" cy="4764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Nemek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arányának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alakulása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az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utóbbi</a:t>
            </a:r>
            <a:r>
              <a:rPr lang="en-US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 4 </a:t>
            </a:r>
            <a:r>
              <a:rPr lang="en-US" sz="2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cs typeface="Calibri"/>
              </a:rPr>
              <a:t>évben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200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996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9437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alibri"/>
                <a:cs typeface="Calibri"/>
              </a:rPr>
              <a:t>Betegek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létszámeloszlása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megyék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szerint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6" name="Picture 5" descr="magyarorszag_letsz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86" y="1400892"/>
            <a:ext cx="4574430" cy="285395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graphicFrame>
        <p:nvGraphicFramePr>
          <p:cNvPr id="5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775233"/>
              </p:ext>
            </p:extLst>
          </p:nvPr>
        </p:nvGraphicFramePr>
        <p:xfrm>
          <a:off x="1421112" y="1719873"/>
          <a:ext cx="7498635" cy="5013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81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Regisztrált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betegek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létszáma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ellátó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intézmények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szerint</a:t>
            </a:r>
            <a:endParaRPr lang="en-US" sz="2400" dirty="0">
              <a:latin typeface="Calibri"/>
              <a:cs typeface="Calibri"/>
            </a:endParaRPr>
          </a:p>
        </p:txBody>
      </p:sp>
      <p:graphicFrame>
        <p:nvGraphicFramePr>
          <p:cNvPr id="5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346921"/>
              </p:ext>
            </p:extLst>
          </p:nvPr>
        </p:nvGraphicFramePr>
        <p:xfrm>
          <a:off x="0" y="1320005"/>
          <a:ext cx="9245600" cy="5433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20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585F827D44F8DF4FB4E717DA050CF014" ma:contentTypeVersion="0" ma:contentTypeDescription="Új dokumentum létrehozása." ma:contentTypeScope="" ma:versionID="7c0d95e611ed178ef524e7f857e6e7f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485728-6C16-4201-B14A-5302DE426227}"/>
</file>

<file path=customXml/itemProps2.xml><?xml version="1.0" encoding="utf-8"?>
<ds:datastoreItem xmlns:ds="http://schemas.openxmlformats.org/officeDocument/2006/customXml" ds:itemID="{2E4C081F-7D9F-4188-BF7F-F1FACE83456D}"/>
</file>

<file path=customXml/itemProps3.xml><?xml version="1.0" encoding="utf-8"?>
<ds:datastoreItem xmlns:ds="http://schemas.openxmlformats.org/officeDocument/2006/customXml" ds:itemID="{6DD175AC-D450-4509-BB77-C8FFD2C08E37}"/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388</TotalTime>
  <Words>225</Words>
  <Application>Microsoft Macintosh PowerPoint</Application>
  <PresentationFormat>On-screen Show (4:3)</PresentationFormat>
  <Paragraphs>48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Twilight</vt:lpstr>
      <vt:lpstr>CF Regiszter</vt:lpstr>
      <vt:lpstr>Témák</vt:lpstr>
      <vt:lpstr>Bemutatkozás</vt:lpstr>
      <vt:lpstr>2010 adatainak elemzése</vt:lpstr>
      <vt:lpstr>Beteglétszám alakulása az utóbbi 4 évben</vt:lpstr>
      <vt:lpstr>Elvesztett betegek száma</vt:lpstr>
      <vt:lpstr>Nemek arányának alakulása az utóbbi 4 évben</vt:lpstr>
      <vt:lpstr>Betegek létszámeloszlása megyék szerint</vt:lpstr>
      <vt:lpstr>Regisztrált betegek létszáma ellátó intézmények szerint</vt:lpstr>
      <vt:lpstr>Átlagéletkor alakulása</vt:lpstr>
      <vt:lpstr>Átlagéletkorok alakulása kezelőközpontok szerint</vt:lpstr>
      <vt:lpstr>Felnőtt ellátásba átlépők száma a közeljövőben</vt:lpstr>
      <vt:lpstr>Felnőtt ellátásba átlépők száma a közeljövőben, régiók szerint</vt:lpstr>
      <vt:lpstr>Beteglétszám életkorok szerint</vt:lpstr>
      <vt:lpstr>Gondolatébresztő</vt:lpstr>
      <vt:lpstr>Adatfeldolgozás folyamata</vt:lpstr>
      <vt:lpstr>Megfontolandó</vt:lpstr>
      <vt:lpstr>Köszönjük a figyelmet!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 CF Regiszter 2011-es prezentációja</dc:title>
  <dc:creator>nimfosrac</dc:creator>
  <cp:lastModifiedBy>nimfosrac</cp:lastModifiedBy>
  <cp:revision>38</cp:revision>
  <dcterms:created xsi:type="dcterms:W3CDTF">2011-10-17T19:40:33Z</dcterms:created>
  <dcterms:modified xsi:type="dcterms:W3CDTF">2011-10-19T07:31:36Z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0x010100585F827D44F8DF4FB4E717DA050CF014</vt:lpwstr>
  </property>
</Properties>
</file>