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0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ocuments:CF:CF%20Regiszter:Reports:Mosdoshoz%20adat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Betegek életkor</a:t>
            </a:r>
            <a:r>
              <a:rPr lang="en-US" baseline="0"/>
              <a:t> szerinti eloszlása 2009-ben</a:t>
            </a:r>
            <a:endParaRPr lang="en-US"/>
          </a:p>
        </c:rich>
      </c:tx>
      <c:layout/>
      <c:overlay val="0"/>
    </c:title>
    <c:autoTitleDeleted val="0"/>
    <c:plotArea>
      <c:layout/>
      <c:ofPieChart>
        <c:ofPieType val="bar"/>
        <c:varyColors val="1"/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Betegek életkor</a:t>
            </a:r>
            <a:r>
              <a:rPr lang="en-US" baseline="0"/>
              <a:t> szerinti eloszlása 2009-ben</a:t>
            </a:r>
            <a:endParaRPr lang="en-US"/>
          </a:p>
        </c:rich>
      </c:tx>
      <c:layout/>
      <c:overlay val="0"/>
    </c:title>
    <c:autoTitleDeleted val="0"/>
    <c:plotArea>
      <c:layout/>
      <c:ofPieChart>
        <c:ofPieType val="bar"/>
        <c:varyColors val="1"/>
        <c:ser>
          <c:idx val="0"/>
          <c:order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Nagykorúak</a:t>
                    </a:r>
                    <a:r>
                      <a:rPr lang="en-US" baseline="0"/>
                      <a:t> teljes aránya</a:t>
                    </a:r>
                    <a:r>
                      <a:rPr lang="en-US"/>
                      <a:t>
37%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Sheet1!$A$4:$A$7</c:f>
              <c:strCache>
                <c:ptCount val="4"/>
                <c:pt idx="0">
                  <c:v>Fiúk</c:v>
                </c:pt>
                <c:pt idx="1">
                  <c:v>Leányok</c:v>
                </c:pt>
                <c:pt idx="2">
                  <c:v>Férfiak</c:v>
                </c:pt>
                <c:pt idx="3">
                  <c:v>Nők</c:v>
                </c:pt>
              </c:strCache>
            </c:strRef>
          </c:cat>
          <c:val>
            <c:numRef>
              <c:f>Sheet1!$B$4:$B$7</c:f>
              <c:numCache>
                <c:formatCode>General</c:formatCode>
                <c:ptCount val="4"/>
                <c:pt idx="0">
                  <c:v>175.0</c:v>
                </c:pt>
                <c:pt idx="1">
                  <c:v>167.0</c:v>
                </c:pt>
                <c:pt idx="2">
                  <c:v>126.0</c:v>
                </c:pt>
                <c:pt idx="3">
                  <c:v>75.0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Sheet1!$M$1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Sheet1!$L$2:$L$7</c:f>
              <c:strCache>
                <c:ptCount val="6"/>
                <c:pt idx="0">
                  <c:v>Teljes betegszám:</c:v>
                </c:pt>
                <c:pt idx="1">
                  <c:v>Elhunytak:</c:v>
                </c:pt>
                <c:pt idx="2">
                  <c:v>Fiúk</c:v>
                </c:pt>
                <c:pt idx="3">
                  <c:v>Leányok</c:v>
                </c:pt>
                <c:pt idx="4">
                  <c:v>Férfiak</c:v>
                </c:pt>
                <c:pt idx="5">
                  <c:v>Nők</c:v>
                </c:pt>
              </c:strCache>
            </c:strRef>
          </c:cat>
          <c:val>
            <c:numRef>
              <c:f>Sheet1!$M$2:$M$7</c:f>
              <c:numCache>
                <c:formatCode>General</c:formatCode>
                <c:ptCount val="6"/>
                <c:pt idx="0">
                  <c:v>576.0</c:v>
                </c:pt>
                <c:pt idx="1">
                  <c:v>0.0</c:v>
                </c:pt>
                <c:pt idx="2">
                  <c:v>168.0</c:v>
                </c:pt>
                <c:pt idx="3">
                  <c:v>170.0</c:v>
                </c:pt>
                <c:pt idx="4">
                  <c:v>145.0</c:v>
                </c:pt>
                <c:pt idx="5">
                  <c:v>93.0</c:v>
                </c:pt>
              </c:numCache>
            </c:numRef>
          </c:val>
        </c:ser>
        <c:ser>
          <c:idx val="1"/>
          <c:order val="1"/>
          <c:tx>
            <c:strRef>
              <c:f>Sheet1!$N$1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Sheet1!$L$2:$L$7</c:f>
              <c:strCache>
                <c:ptCount val="6"/>
                <c:pt idx="0">
                  <c:v>Teljes betegszám:</c:v>
                </c:pt>
                <c:pt idx="1">
                  <c:v>Elhunytak:</c:v>
                </c:pt>
                <c:pt idx="2">
                  <c:v>Fiúk</c:v>
                </c:pt>
                <c:pt idx="3">
                  <c:v>Leányok</c:v>
                </c:pt>
                <c:pt idx="4">
                  <c:v>Férfiak</c:v>
                </c:pt>
                <c:pt idx="5">
                  <c:v>Nők</c:v>
                </c:pt>
              </c:strCache>
            </c:strRef>
          </c:cat>
          <c:val>
            <c:numRef>
              <c:f>Sheet1!$N$2:$N$7</c:f>
              <c:numCache>
                <c:formatCode>General</c:formatCode>
                <c:ptCount val="6"/>
                <c:pt idx="0">
                  <c:v>538.0</c:v>
                </c:pt>
                <c:pt idx="1">
                  <c:v>9.0</c:v>
                </c:pt>
                <c:pt idx="2">
                  <c:v>182.0</c:v>
                </c:pt>
                <c:pt idx="3">
                  <c:v>173.0</c:v>
                </c:pt>
                <c:pt idx="4">
                  <c:v>115.0</c:v>
                </c:pt>
                <c:pt idx="5">
                  <c:v>68.0</c:v>
                </c:pt>
              </c:numCache>
            </c:numRef>
          </c:val>
        </c:ser>
        <c:ser>
          <c:idx val="2"/>
          <c:order val="2"/>
          <c:tx>
            <c:strRef>
              <c:f>Sheet1!$O$1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Sheet1!$L$2:$L$7</c:f>
              <c:strCache>
                <c:ptCount val="6"/>
                <c:pt idx="0">
                  <c:v>Teljes betegszám:</c:v>
                </c:pt>
                <c:pt idx="1">
                  <c:v>Elhunytak:</c:v>
                </c:pt>
                <c:pt idx="2">
                  <c:v>Fiúk</c:v>
                </c:pt>
                <c:pt idx="3">
                  <c:v>Leányok</c:v>
                </c:pt>
                <c:pt idx="4">
                  <c:v>Férfiak</c:v>
                </c:pt>
                <c:pt idx="5">
                  <c:v>Nők</c:v>
                </c:pt>
              </c:strCache>
            </c:strRef>
          </c:cat>
          <c:val>
            <c:numRef>
              <c:f>Sheet1!$O$2:$O$7</c:f>
              <c:numCache>
                <c:formatCode>General</c:formatCode>
                <c:ptCount val="6"/>
                <c:pt idx="0">
                  <c:v>543.0</c:v>
                </c:pt>
                <c:pt idx="1">
                  <c:v>12.0</c:v>
                </c:pt>
                <c:pt idx="2">
                  <c:v>175.0</c:v>
                </c:pt>
                <c:pt idx="3">
                  <c:v>167.0</c:v>
                </c:pt>
                <c:pt idx="4">
                  <c:v>126.0</c:v>
                </c:pt>
                <c:pt idx="5">
                  <c:v>75.0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1090440"/>
        <c:axId val="545474424"/>
      </c:barChart>
      <c:catAx>
        <c:axId val="521090440"/>
        <c:scaling>
          <c:orientation val="minMax"/>
        </c:scaling>
        <c:delete val="0"/>
        <c:axPos val="b"/>
        <c:majorTickMark val="none"/>
        <c:minorTickMark val="none"/>
        <c:tickLblPos val="nextTo"/>
        <c:crossAx val="545474424"/>
        <c:crosses val="autoZero"/>
        <c:auto val="1"/>
        <c:lblAlgn val="ctr"/>
        <c:lblOffset val="100"/>
        <c:noMultiLvlLbl val="0"/>
      </c:catAx>
      <c:valAx>
        <c:axId val="545474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109044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2007 </a:t>
            </a:r>
            <a:r>
              <a:rPr lang="en-US" baseline="0" dirty="0"/>
              <a:t>- 2009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Sheet1!$A$37</c:f>
              <c:strCache>
                <c:ptCount val="1"/>
                <c:pt idx="0">
                  <c:v>Átlagéletkor</c:v>
                </c:pt>
              </c:strCache>
            </c:strRef>
          </c:tx>
          <c:invertIfNegative val="0"/>
          <c:cat>
            <c:multiLvlStrRef>
              <c:f>Sheet1!$B$35:$F$36</c:f>
              <c:multiLvlStrCache>
                <c:ptCount val="5"/>
                <c:lvl>
                  <c:pt idx="2">
                    <c:v>Össz</c:v>
                  </c:pt>
                  <c:pt idx="3">
                    <c:v>Férfi</c:v>
                  </c:pt>
                  <c:pt idx="4">
                    <c:v>Nő</c:v>
                  </c:pt>
                </c:lvl>
                <c:lvl>
                  <c:pt idx="0">
                    <c:v>2007</c:v>
                  </c:pt>
                  <c:pt idx="1">
                    <c:v>2008</c:v>
                  </c:pt>
                  <c:pt idx="2">
                    <c:v>2 009 Ft</c:v>
                  </c:pt>
                </c:lvl>
              </c:multiLvlStrCache>
            </c:multiLvlStrRef>
          </c:cat>
          <c:val>
            <c:numRef>
              <c:f>Sheet1!$B$37:$F$37</c:f>
              <c:numCache>
                <c:formatCode>General</c:formatCode>
                <c:ptCount val="5"/>
                <c:pt idx="0">
                  <c:v>15.8</c:v>
                </c:pt>
                <c:pt idx="1">
                  <c:v>14.7</c:v>
                </c:pt>
                <c:pt idx="2">
                  <c:v>15.3</c:v>
                </c:pt>
                <c:pt idx="3">
                  <c:v>16.0</c:v>
                </c:pt>
                <c:pt idx="4">
                  <c:v>14.3</c:v>
                </c:pt>
              </c:numCache>
            </c:numRef>
          </c:val>
        </c:ser>
        <c:ser>
          <c:idx val="1"/>
          <c:order val="1"/>
          <c:tx>
            <c:strRef>
              <c:f>Sheet1!$A$38</c:f>
              <c:strCache>
                <c:ptCount val="1"/>
                <c:pt idx="0">
                  <c:v>Mediánkor:</c:v>
                </c:pt>
              </c:strCache>
            </c:strRef>
          </c:tx>
          <c:invertIfNegative val="0"/>
          <c:cat>
            <c:multiLvlStrRef>
              <c:f>Sheet1!$B$35:$F$36</c:f>
              <c:multiLvlStrCache>
                <c:ptCount val="5"/>
                <c:lvl>
                  <c:pt idx="2">
                    <c:v>Össz</c:v>
                  </c:pt>
                  <c:pt idx="3">
                    <c:v>Férfi</c:v>
                  </c:pt>
                  <c:pt idx="4">
                    <c:v>Nő</c:v>
                  </c:pt>
                </c:lvl>
                <c:lvl>
                  <c:pt idx="0">
                    <c:v>2007</c:v>
                  </c:pt>
                  <c:pt idx="1">
                    <c:v>2008</c:v>
                  </c:pt>
                  <c:pt idx="2">
                    <c:v>2 009 Ft</c:v>
                  </c:pt>
                </c:lvl>
              </c:multiLvlStrCache>
            </c:multiLvlStrRef>
          </c:cat>
          <c:val>
            <c:numRef>
              <c:f>Sheet1!$B$38:$F$38</c:f>
              <c:numCache>
                <c:formatCode>General</c:formatCode>
                <c:ptCount val="5"/>
                <c:pt idx="0">
                  <c:v>0.0</c:v>
                </c:pt>
                <c:pt idx="1">
                  <c:v>14.0</c:v>
                </c:pt>
                <c:pt idx="2">
                  <c:v>15.0</c:v>
                </c:pt>
                <c:pt idx="3">
                  <c:v>16.0</c:v>
                </c:pt>
                <c:pt idx="4">
                  <c:v>14.0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880088"/>
        <c:axId val="547314520"/>
      </c:barChart>
      <c:catAx>
        <c:axId val="54488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47314520"/>
        <c:crosses val="autoZero"/>
        <c:auto val="1"/>
        <c:lblAlgn val="ctr"/>
        <c:lblOffset val="100"/>
        <c:noMultiLvlLbl val="0"/>
      </c:catAx>
      <c:valAx>
        <c:axId val="5473145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448800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Sheet1!$L$36</c:f>
              <c:strCache>
                <c:ptCount val="1"/>
                <c:pt idx="0">
                  <c:v>Betegszám</c:v>
                </c:pt>
              </c:strCache>
            </c:strRef>
          </c:tx>
          <c:invertIfNegative val="0"/>
          <c:cat>
            <c:strRef>
              <c:f>Sheet1!$K$37:$K$51</c:f>
              <c:strCache>
                <c:ptCount val="15"/>
                <c:pt idx="0">
                  <c:v>BP_HEIMP</c:v>
                </c:pt>
                <c:pt idx="1">
                  <c:v>MOSDOS</c:v>
                </c:pt>
                <c:pt idx="2">
                  <c:v>MISKOLC</c:v>
                </c:pt>
                <c:pt idx="3">
                  <c:v>NYIREGYHAZA</c:v>
                </c:pt>
                <c:pt idx="4">
                  <c:v>BP_OKTPI</c:v>
                </c:pt>
                <c:pt idx="5">
                  <c:v>ISMERETLEN</c:v>
                </c:pt>
                <c:pt idx="6">
                  <c:v>SZGD_SZGYA</c:v>
                </c:pt>
                <c:pt idx="7">
                  <c:v>GYOR</c:v>
                </c:pt>
                <c:pt idx="8">
                  <c:v>DEBR_PKLINIKA</c:v>
                </c:pt>
                <c:pt idx="9">
                  <c:v>BP_SOTE1GY</c:v>
                </c:pt>
                <c:pt idx="10">
                  <c:v>AJKA</c:v>
                </c:pt>
                <c:pt idx="11">
                  <c:v>ZALAEG</c:v>
                </c:pt>
                <c:pt idx="12">
                  <c:v>TOROKBLNT_TUDOGY</c:v>
                </c:pt>
                <c:pt idx="13">
                  <c:v>DESZK</c:v>
                </c:pt>
                <c:pt idx="14">
                  <c:v>BP_JANOS</c:v>
                </c:pt>
              </c:strCache>
            </c:strRef>
          </c:cat>
          <c:val>
            <c:numRef>
              <c:f>Sheet1!$L$37:$L$51</c:f>
              <c:numCache>
                <c:formatCode>General</c:formatCode>
                <c:ptCount val="15"/>
                <c:pt idx="0">
                  <c:v>105.0</c:v>
                </c:pt>
                <c:pt idx="1">
                  <c:v>83.0</c:v>
                </c:pt>
                <c:pt idx="2">
                  <c:v>75.0</c:v>
                </c:pt>
                <c:pt idx="3">
                  <c:v>70.0</c:v>
                </c:pt>
                <c:pt idx="4">
                  <c:v>64.0</c:v>
                </c:pt>
                <c:pt idx="5">
                  <c:v>49.0</c:v>
                </c:pt>
                <c:pt idx="6">
                  <c:v>23.0</c:v>
                </c:pt>
                <c:pt idx="7">
                  <c:v>21.0</c:v>
                </c:pt>
                <c:pt idx="8">
                  <c:v>20.0</c:v>
                </c:pt>
                <c:pt idx="9">
                  <c:v>18.0</c:v>
                </c:pt>
                <c:pt idx="10">
                  <c:v>16.0</c:v>
                </c:pt>
                <c:pt idx="11">
                  <c:v>8.0</c:v>
                </c:pt>
                <c:pt idx="12">
                  <c:v>8.0</c:v>
                </c:pt>
                <c:pt idx="13">
                  <c:v>6.0</c:v>
                </c:pt>
                <c:pt idx="14">
                  <c:v>4.0</c:v>
                </c:pt>
              </c:numCache>
            </c:numRef>
          </c:val>
        </c:ser>
        <c:ser>
          <c:idx val="1"/>
          <c:order val="1"/>
          <c:tx>
            <c:strRef>
              <c:f>Sheet1!$M$36</c:f>
              <c:strCache>
                <c:ptCount val="1"/>
                <c:pt idx="0">
                  <c:v>Átlagéletkor</c:v>
                </c:pt>
              </c:strCache>
            </c:strRef>
          </c:tx>
          <c:invertIfNegative val="0"/>
          <c:cat>
            <c:strRef>
              <c:f>Sheet1!$K$37:$K$51</c:f>
              <c:strCache>
                <c:ptCount val="15"/>
                <c:pt idx="0">
                  <c:v>BP_HEIMP</c:v>
                </c:pt>
                <c:pt idx="1">
                  <c:v>MOSDOS</c:v>
                </c:pt>
                <c:pt idx="2">
                  <c:v>MISKOLC</c:v>
                </c:pt>
                <c:pt idx="3">
                  <c:v>NYIREGYHAZA</c:v>
                </c:pt>
                <c:pt idx="4">
                  <c:v>BP_OKTPI</c:v>
                </c:pt>
                <c:pt idx="5">
                  <c:v>ISMERETLEN</c:v>
                </c:pt>
                <c:pt idx="6">
                  <c:v>SZGD_SZGYA</c:v>
                </c:pt>
                <c:pt idx="7">
                  <c:v>GYOR</c:v>
                </c:pt>
                <c:pt idx="8">
                  <c:v>DEBR_PKLINIKA</c:v>
                </c:pt>
                <c:pt idx="9">
                  <c:v>BP_SOTE1GY</c:v>
                </c:pt>
                <c:pt idx="10">
                  <c:v>AJKA</c:v>
                </c:pt>
                <c:pt idx="11">
                  <c:v>ZALAEG</c:v>
                </c:pt>
                <c:pt idx="12">
                  <c:v>TOROKBLNT_TUDOGY</c:v>
                </c:pt>
                <c:pt idx="13">
                  <c:v>DESZK</c:v>
                </c:pt>
                <c:pt idx="14">
                  <c:v>BP_JANOS</c:v>
                </c:pt>
              </c:strCache>
            </c:strRef>
          </c:cat>
          <c:val>
            <c:numRef>
              <c:f>Sheet1!$M$37:$M$51</c:f>
              <c:numCache>
                <c:formatCode>0.0</c:formatCode>
                <c:ptCount val="15"/>
                <c:pt idx="0">
                  <c:v>12.6952380952381</c:v>
                </c:pt>
                <c:pt idx="1">
                  <c:v>14.6707317073171</c:v>
                </c:pt>
                <c:pt idx="2">
                  <c:v>12.56</c:v>
                </c:pt>
                <c:pt idx="3">
                  <c:v>15.4142857142857</c:v>
                </c:pt>
                <c:pt idx="4">
                  <c:v>29.265625</c:v>
                </c:pt>
                <c:pt idx="5">
                  <c:v>14.5102040816327</c:v>
                </c:pt>
                <c:pt idx="6">
                  <c:v>11.6521739130435</c:v>
                </c:pt>
                <c:pt idx="7">
                  <c:v>9.761904761904759</c:v>
                </c:pt>
                <c:pt idx="8">
                  <c:v>23.0</c:v>
                </c:pt>
                <c:pt idx="9">
                  <c:v>11.4444444444444</c:v>
                </c:pt>
                <c:pt idx="10">
                  <c:v>3.875</c:v>
                </c:pt>
                <c:pt idx="11">
                  <c:v>7.0</c:v>
                </c:pt>
                <c:pt idx="12">
                  <c:v>11.0</c:v>
                </c:pt>
                <c:pt idx="13">
                  <c:v>21.8333333333333</c:v>
                </c:pt>
                <c:pt idx="14">
                  <c:v>24.5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0416840"/>
        <c:axId val="679529080"/>
        <c:axId val="0"/>
      </c:bar3DChart>
      <c:catAx>
        <c:axId val="660416840"/>
        <c:scaling>
          <c:orientation val="minMax"/>
        </c:scaling>
        <c:delete val="0"/>
        <c:axPos val="l"/>
        <c:majorTickMark val="none"/>
        <c:minorTickMark val="none"/>
        <c:tickLblPos val="nextTo"/>
        <c:crossAx val="679529080"/>
        <c:crosses val="autoZero"/>
        <c:auto val="1"/>
        <c:lblAlgn val="ctr"/>
        <c:lblOffset val="100"/>
        <c:noMultiLvlLbl val="0"/>
      </c:catAx>
      <c:valAx>
        <c:axId val="6795290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604168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Sheet4!$A$2:$A$45</c:f>
              <c:numCache>
                <c:formatCode>General</c:formatCode>
                <c:ptCount val="4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42.0</c:v>
                </c:pt>
                <c:pt idx="41">
                  <c:v>43.0</c:v>
                </c:pt>
                <c:pt idx="42">
                  <c:v>48.0</c:v>
                </c:pt>
                <c:pt idx="43">
                  <c:v>60.0</c:v>
                </c:pt>
              </c:numCache>
            </c:numRef>
          </c:cat>
          <c:val>
            <c:numRef>
              <c:f>Sheet4!$B$2:$B$45</c:f>
              <c:numCache>
                <c:formatCode>General</c:formatCode>
                <c:ptCount val="44"/>
                <c:pt idx="0">
                  <c:v>5.0</c:v>
                </c:pt>
                <c:pt idx="1">
                  <c:v>14.0</c:v>
                </c:pt>
                <c:pt idx="2">
                  <c:v>9.0</c:v>
                </c:pt>
                <c:pt idx="3">
                  <c:v>9.0</c:v>
                </c:pt>
                <c:pt idx="4">
                  <c:v>21.0</c:v>
                </c:pt>
                <c:pt idx="5">
                  <c:v>22.0</c:v>
                </c:pt>
                <c:pt idx="6">
                  <c:v>15.0</c:v>
                </c:pt>
                <c:pt idx="7">
                  <c:v>20.0</c:v>
                </c:pt>
                <c:pt idx="8">
                  <c:v>28.0</c:v>
                </c:pt>
                <c:pt idx="9">
                  <c:v>18.0</c:v>
                </c:pt>
                <c:pt idx="10">
                  <c:v>21.0</c:v>
                </c:pt>
                <c:pt idx="11">
                  <c:v>20.0</c:v>
                </c:pt>
                <c:pt idx="12">
                  <c:v>16.0</c:v>
                </c:pt>
                <c:pt idx="13">
                  <c:v>16.0</c:v>
                </c:pt>
                <c:pt idx="14">
                  <c:v>25.0</c:v>
                </c:pt>
                <c:pt idx="15">
                  <c:v>28.0</c:v>
                </c:pt>
                <c:pt idx="16">
                  <c:v>24.0</c:v>
                </c:pt>
                <c:pt idx="17">
                  <c:v>30.0</c:v>
                </c:pt>
                <c:pt idx="18">
                  <c:v>23.0</c:v>
                </c:pt>
                <c:pt idx="19">
                  <c:v>23.0</c:v>
                </c:pt>
                <c:pt idx="20">
                  <c:v>20.0</c:v>
                </c:pt>
                <c:pt idx="21">
                  <c:v>18.0</c:v>
                </c:pt>
                <c:pt idx="22">
                  <c:v>17.0</c:v>
                </c:pt>
                <c:pt idx="23">
                  <c:v>13.0</c:v>
                </c:pt>
                <c:pt idx="24">
                  <c:v>12.0</c:v>
                </c:pt>
                <c:pt idx="25">
                  <c:v>10.0</c:v>
                </c:pt>
                <c:pt idx="26">
                  <c:v>7.0</c:v>
                </c:pt>
                <c:pt idx="27">
                  <c:v>9.0</c:v>
                </c:pt>
                <c:pt idx="28">
                  <c:v>5.0</c:v>
                </c:pt>
                <c:pt idx="29">
                  <c:v>5.0</c:v>
                </c:pt>
                <c:pt idx="30">
                  <c:v>4.0</c:v>
                </c:pt>
                <c:pt idx="31">
                  <c:v>5.0</c:v>
                </c:pt>
                <c:pt idx="32">
                  <c:v>7.0</c:v>
                </c:pt>
                <c:pt idx="33">
                  <c:v>2.0</c:v>
                </c:pt>
                <c:pt idx="34">
                  <c:v>4.0</c:v>
                </c:pt>
                <c:pt idx="35">
                  <c:v>3.0</c:v>
                </c:pt>
                <c:pt idx="36">
                  <c:v>2.0</c:v>
                </c:pt>
                <c:pt idx="37">
                  <c:v>1.0</c:v>
                </c:pt>
                <c:pt idx="38">
                  <c:v>2.0</c:v>
                </c:pt>
                <c:pt idx="39">
                  <c:v>2.0</c:v>
                </c:pt>
                <c:pt idx="40">
                  <c:v>2.0</c:v>
                </c:pt>
                <c:pt idx="41">
                  <c:v>3.0</c:v>
                </c:pt>
                <c:pt idx="42">
                  <c:v>1.0</c:v>
                </c:pt>
                <c:pt idx="43">
                  <c:v>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18338168"/>
        <c:axId val="521120952"/>
      </c:barChart>
      <c:catAx>
        <c:axId val="61833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21120952"/>
        <c:crosses val="autoZero"/>
        <c:auto val="1"/>
        <c:lblAlgn val="ctr"/>
        <c:lblOffset val="100"/>
        <c:noMultiLvlLbl val="0"/>
      </c:catAx>
      <c:valAx>
        <c:axId val="521120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8338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v>2009</c:v>
          </c:tx>
          <c:marker>
            <c:symbol val="none"/>
          </c:marker>
          <c:cat>
            <c:numRef>
              <c:f>Sheet5!$D$5:$D$11</c:f>
              <c:numCache>
                <c:formatCode>General</c:formatCode>
                <c:ptCount val="7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</c:numCache>
            </c:numRef>
          </c:cat>
          <c:val>
            <c:numRef>
              <c:f>Sheet5!$B$5:$B$11</c:f>
              <c:numCache>
                <c:formatCode>General</c:formatCode>
                <c:ptCount val="7"/>
                <c:pt idx="0">
                  <c:v>23.0</c:v>
                </c:pt>
                <c:pt idx="1">
                  <c:v>30.0</c:v>
                </c:pt>
                <c:pt idx="2">
                  <c:v>24.0</c:v>
                </c:pt>
                <c:pt idx="3">
                  <c:v>28.0</c:v>
                </c:pt>
                <c:pt idx="4">
                  <c:v>25.0</c:v>
                </c:pt>
                <c:pt idx="5">
                  <c:v>16.0</c:v>
                </c:pt>
                <c:pt idx="6">
                  <c:v>16.0</c:v>
                </c:pt>
              </c:numCache>
            </c:numRef>
          </c:val>
          <c:smooth val="0"/>
        </c:ser>
        <c:ser>
          <c:idx val="1"/>
          <c:order val="1"/>
          <c:tx>
            <c:v>2008</c:v>
          </c:tx>
          <c:marker>
            <c:symbol val="none"/>
          </c:marker>
          <c:cat>
            <c:numRef>
              <c:f>Sheet5!$D$5:$D$11</c:f>
              <c:numCache>
                <c:formatCode>General</c:formatCode>
                <c:ptCount val="7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</c:numCache>
            </c:numRef>
          </c:cat>
          <c:val>
            <c:numRef>
              <c:f>Sheet5!$C$5:$C$11</c:f>
              <c:numCache>
                <c:formatCode>General</c:formatCode>
                <c:ptCount val="7"/>
                <c:pt idx="0">
                  <c:v>24.0</c:v>
                </c:pt>
                <c:pt idx="1">
                  <c:v>32.0</c:v>
                </c:pt>
                <c:pt idx="2">
                  <c:v>22.0</c:v>
                </c:pt>
                <c:pt idx="3">
                  <c:v>29.0</c:v>
                </c:pt>
                <c:pt idx="4">
                  <c:v>26.0</c:v>
                </c:pt>
                <c:pt idx="5">
                  <c:v>18.0</c:v>
                </c:pt>
                <c:pt idx="6">
                  <c:v>16.0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18213192"/>
        <c:axId val="545513752"/>
      </c:lineChart>
      <c:catAx>
        <c:axId val="61821319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545513752"/>
        <c:crosses val="autoZero"/>
        <c:auto val="1"/>
        <c:lblAlgn val="ctr"/>
        <c:lblOffset val="100"/>
        <c:noMultiLvlLbl val="0"/>
      </c:catAx>
      <c:valAx>
        <c:axId val="54551375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6182131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41867439913616"/>
          <c:y val="0.0381909579183397"/>
          <c:w val="0.112875289664293"/>
          <c:h val="0.148564008969078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82563797256213"/>
          <c:y val="0.0"/>
          <c:w val="0.963487240548757"/>
          <c:h val="0.650050303016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Sheet7!$C$1</c:f>
              <c:strCache>
                <c:ptCount val="1"/>
                <c:pt idx="0">
                  <c:v>Betegszam</c:v>
                </c:pt>
              </c:strCache>
            </c:strRef>
          </c:tx>
          <c:invertIfNegative val="0"/>
          <c:cat>
            <c:multiLvlStrRef>
              <c:f>Sheet7!$A$2:$B$46</c:f>
              <c:multiLvlStrCache>
                <c:ptCount val="45"/>
                <c:lvl>
                  <c:pt idx="0">
                    <c:v>(Üres)</c:v>
                  </c:pt>
                  <c:pt idx="1">
                    <c:v>Dél-Alföld</c:v>
                  </c:pt>
                  <c:pt idx="2">
                    <c:v>Észak-Alföld</c:v>
                  </c:pt>
                  <c:pt idx="3">
                    <c:v>Észak-Magyarország</c:v>
                  </c:pt>
                  <c:pt idx="4">
                    <c:v>Közép-Magyarország</c:v>
                  </c:pt>
                  <c:pt idx="5">
                    <c:v>Nyugat-Dunántúl</c:v>
                  </c:pt>
                  <c:pt idx="6">
                    <c:v>Dél-Alföld</c:v>
                  </c:pt>
                  <c:pt idx="7">
                    <c:v>Dél-Dunántúl</c:v>
                  </c:pt>
                  <c:pt idx="8">
                    <c:v>Észak-Alföld</c:v>
                  </c:pt>
                  <c:pt idx="9">
                    <c:v>Észak-Magyarország</c:v>
                  </c:pt>
                  <c:pt idx="10">
                    <c:v>Közép-Dunántúl</c:v>
                  </c:pt>
                  <c:pt idx="11">
                    <c:v>Nyugat-Dunántúl</c:v>
                  </c:pt>
                  <c:pt idx="12">
                    <c:v>Dél-Alföld</c:v>
                  </c:pt>
                  <c:pt idx="13">
                    <c:v>Dél-Dunántúl</c:v>
                  </c:pt>
                  <c:pt idx="14">
                    <c:v>Észak-Alföld</c:v>
                  </c:pt>
                  <c:pt idx="15">
                    <c:v>Észak-Magyarország</c:v>
                  </c:pt>
                  <c:pt idx="16">
                    <c:v>Közép-Dunántúl</c:v>
                  </c:pt>
                  <c:pt idx="17">
                    <c:v>Közép-Magyarország</c:v>
                  </c:pt>
                  <c:pt idx="18">
                    <c:v>Nyugat-Dunántúl</c:v>
                  </c:pt>
                  <c:pt idx="19">
                    <c:v>Dél-Alföld</c:v>
                  </c:pt>
                  <c:pt idx="20">
                    <c:v>Dél-Dunántúl</c:v>
                  </c:pt>
                  <c:pt idx="21">
                    <c:v>Észak-Alföld</c:v>
                  </c:pt>
                  <c:pt idx="22">
                    <c:v>Észak-Magyarország</c:v>
                  </c:pt>
                  <c:pt idx="23">
                    <c:v>Közép-Dunántúl</c:v>
                  </c:pt>
                  <c:pt idx="24">
                    <c:v>Közép-Magyarország</c:v>
                  </c:pt>
                  <c:pt idx="25">
                    <c:v>Nyugat-Dunántúl</c:v>
                  </c:pt>
                  <c:pt idx="26">
                    <c:v>Dél-Alföld</c:v>
                  </c:pt>
                  <c:pt idx="27">
                    <c:v>Dél-Dunántúl</c:v>
                  </c:pt>
                  <c:pt idx="28">
                    <c:v>Észak-Alföld</c:v>
                  </c:pt>
                  <c:pt idx="29">
                    <c:v>Észak-Magyarország</c:v>
                  </c:pt>
                  <c:pt idx="30">
                    <c:v>Közép-Dunántúl</c:v>
                  </c:pt>
                  <c:pt idx="31">
                    <c:v>Közép-Magyarország</c:v>
                  </c:pt>
                  <c:pt idx="32">
                    <c:v>Nyugat-Dunántúl</c:v>
                  </c:pt>
                  <c:pt idx="33">
                    <c:v>Dél-Alföld</c:v>
                  </c:pt>
                  <c:pt idx="34">
                    <c:v>Dél-Dunántúl</c:v>
                  </c:pt>
                  <c:pt idx="35">
                    <c:v>Észak-Alföld</c:v>
                  </c:pt>
                  <c:pt idx="36">
                    <c:v>Észak-Magyarország</c:v>
                  </c:pt>
                  <c:pt idx="37">
                    <c:v>Közép-Magyarország</c:v>
                  </c:pt>
                  <c:pt idx="38">
                    <c:v>Nyugat-Dunántúl</c:v>
                  </c:pt>
                  <c:pt idx="39">
                    <c:v>Dél-Dunántúl</c:v>
                  </c:pt>
                  <c:pt idx="40">
                    <c:v>Észak-Alföld</c:v>
                  </c:pt>
                  <c:pt idx="41">
                    <c:v>Észak-Magyarország</c:v>
                  </c:pt>
                  <c:pt idx="42">
                    <c:v>Közép-Dunántúl</c:v>
                  </c:pt>
                  <c:pt idx="43">
                    <c:v>Közép-Magyarország</c:v>
                  </c:pt>
                  <c:pt idx="44">
                    <c:v>Nyugat-Dunántúl</c:v>
                  </c:pt>
                </c:lvl>
                <c:lvl>
                  <c:pt idx="0">
                    <c:v>2015</c:v>
                  </c:pt>
                  <c:pt idx="6">
                    <c:v>2014</c:v>
                  </c:pt>
                  <c:pt idx="12">
                    <c:v>2013</c:v>
                  </c:pt>
                  <c:pt idx="19">
                    <c:v>2012</c:v>
                  </c:pt>
                  <c:pt idx="26">
                    <c:v>2011</c:v>
                  </c:pt>
                  <c:pt idx="33">
                    <c:v>2010</c:v>
                  </c:pt>
                  <c:pt idx="39">
                    <c:v>2009</c:v>
                  </c:pt>
                </c:lvl>
              </c:multiLvlStrCache>
            </c:multiLvlStrRef>
          </c:cat>
          <c:val>
            <c:numRef>
              <c:f>Sheet7!$C$2:$C$46</c:f>
              <c:numCache>
                <c:formatCode>General</c:formatCode>
                <c:ptCount val="45"/>
                <c:pt idx="0">
                  <c:v>1.0</c:v>
                </c:pt>
                <c:pt idx="1">
                  <c:v>3.0</c:v>
                </c:pt>
                <c:pt idx="2">
                  <c:v>2.0</c:v>
                </c:pt>
                <c:pt idx="3">
                  <c:v>5.0</c:v>
                </c:pt>
                <c:pt idx="4">
                  <c:v>2.0</c:v>
                </c:pt>
                <c:pt idx="5">
                  <c:v>3.0</c:v>
                </c:pt>
                <c:pt idx="6">
                  <c:v>1.0</c:v>
                </c:pt>
                <c:pt idx="7">
                  <c:v>2.0</c:v>
                </c:pt>
                <c:pt idx="8">
                  <c:v>2.0</c:v>
                </c:pt>
                <c:pt idx="9">
                  <c:v>7.0</c:v>
                </c:pt>
                <c:pt idx="10">
                  <c:v>2.0</c:v>
                </c:pt>
                <c:pt idx="11">
                  <c:v>2.0</c:v>
                </c:pt>
                <c:pt idx="12">
                  <c:v>2.0</c:v>
                </c:pt>
                <c:pt idx="13">
                  <c:v>3.0</c:v>
                </c:pt>
                <c:pt idx="14">
                  <c:v>6.0</c:v>
                </c:pt>
                <c:pt idx="15">
                  <c:v>6.0</c:v>
                </c:pt>
                <c:pt idx="16">
                  <c:v>4.0</c:v>
                </c:pt>
                <c:pt idx="17">
                  <c:v>3.0</c:v>
                </c:pt>
                <c:pt idx="18">
                  <c:v>1.0</c:v>
                </c:pt>
                <c:pt idx="19">
                  <c:v>4.0</c:v>
                </c:pt>
                <c:pt idx="20">
                  <c:v>3.0</c:v>
                </c:pt>
                <c:pt idx="21">
                  <c:v>5.0</c:v>
                </c:pt>
                <c:pt idx="22">
                  <c:v>5.0</c:v>
                </c:pt>
                <c:pt idx="23">
                  <c:v>5.0</c:v>
                </c:pt>
                <c:pt idx="24">
                  <c:v>3.0</c:v>
                </c:pt>
                <c:pt idx="25">
                  <c:v>3.0</c:v>
                </c:pt>
                <c:pt idx="26">
                  <c:v>1.0</c:v>
                </c:pt>
                <c:pt idx="27">
                  <c:v>1.0</c:v>
                </c:pt>
                <c:pt idx="28">
                  <c:v>5.0</c:v>
                </c:pt>
                <c:pt idx="29">
                  <c:v>5.0</c:v>
                </c:pt>
                <c:pt idx="30">
                  <c:v>6.0</c:v>
                </c:pt>
                <c:pt idx="31">
                  <c:v>5.0</c:v>
                </c:pt>
                <c:pt idx="32">
                  <c:v>1.0</c:v>
                </c:pt>
                <c:pt idx="33">
                  <c:v>1.0</c:v>
                </c:pt>
                <c:pt idx="34">
                  <c:v>2.0</c:v>
                </c:pt>
                <c:pt idx="35">
                  <c:v>9.0</c:v>
                </c:pt>
                <c:pt idx="36">
                  <c:v>9.0</c:v>
                </c:pt>
                <c:pt idx="37">
                  <c:v>6.0</c:v>
                </c:pt>
                <c:pt idx="38">
                  <c:v>3.0</c:v>
                </c:pt>
                <c:pt idx="39">
                  <c:v>4.0</c:v>
                </c:pt>
                <c:pt idx="40">
                  <c:v>3.0</c:v>
                </c:pt>
                <c:pt idx="41">
                  <c:v>8.0</c:v>
                </c:pt>
                <c:pt idx="42">
                  <c:v>2.0</c:v>
                </c:pt>
                <c:pt idx="43">
                  <c:v>4.0</c:v>
                </c:pt>
                <c:pt idx="44">
                  <c:v>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83931224"/>
        <c:axId val="684006152"/>
      </c:barChart>
      <c:catAx>
        <c:axId val="483931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684006152"/>
        <c:crosses val="autoZero"/>
        <c:auto val="1"/>
        <c:lblAlgn val="ctr"/>
        <c:lblOffset val="100"/>
        <c:noMultiLvlLbl val="0"/>
      </c:catAx>
      <c:valAx>
        <c:axId val="684006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3931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Sheet8!$C$1</c:f>
              <c:strCache>
                <c:ptCount val="1"/>
                <c:pt idx="0">
                  <c:v>Átlagéletkor</c:v>
                </c:pt>
              </c:strCache>
            </c:strRef>
          </c:tx>
          <c:invertIfNegative val="0"/>
          <c:cat>
            <c:multiLvlStrRef>
              <c:f>Sheet8!$A$2:$B$22</c:f>
              <c:multiLvlStrCache>
                <c:ptCount val="21"/>
                <c:lvl>
                  <c:pt idx="0">
                    <c:v>Ismeretlen</c:v>
                  </c:pt>
                  <c:pt idx="1">
                    <c:v>Bács-Kiskun</c:v>
                  </c:pt>
                  <c:pt idx="2">
                    <c:v>Békés</c:v>
                  </c:pt>
                  <c:pt idx="3">
                    <c:v>Csongrád</c:v>
                  </c:pt>
                  <c:pt idx="4">
                    <c:v>Baranya</c:v>
                  </c:pt>
                  <c:pt idx="5">
                    <c:v>Somogy</c:v>
                  </c:pt>
                  <c:pt idx="6">
                    <c:v>Tolna</c:v>
                  </c:pt>
                  <c:pt idx="7">
                    <c:v>Hajdú-Bihar</c:v>
                  </c:pt>
                  <c:pt idx="8">
                    <c:v>Jász-Nagykun-Szolnok</c:v>
                  </c:pt>
                  <c:pt idx="9">
                    <c:v>Szabolcs-Szatmár-Bereg</c:v>
                  </c:pt>
                  <c:pt idx="10">
                    <c:v>Borsod-Abaúj-Zemplén</c:v>
                  </c:pt>
                  <c:pt idx="11">
                    <c:v>Heves</c:v>
                  </c:pt>
                  <c:pt idx="12">
                    <c:v>Nógrád</c:v>
                  </c:pt>
                  <c:pt idx="13">
                    <c:v>Fejér</c:v>
                  </c:pt>
                  <c:pt idx="14">
                    <c:v>Komárom-Esztergom</c:v>
                  </c:pt>
                  <c:pt idx="15">
                    <c:v>Veszprém</c:v>
                  </c:pt>
                  <c:pt idx="16">
                    <c:v>Budapest</c:v>
                  </c:pt>
                  <c:pt idx="17">
                    <c:v>Pest</c:v>
                  </c:pt>
                  <c:pt idx="18">
                    <c:v>Gyor-Moson-Sopron</c:v>
                  </c:pt>
                  <c:pt idx="19">
                    <c:v>Vas</c:v>
                  </c:pt>
                  <c:pt idx="20">
                    <c:v>Zala</c:v>
                  </c:pt>
                </c:lvl>
                <c:lvl>
                  <c:pt idx="0">
                    <c:v>Ismeretlen</c:v>
                  </c:pt>
                  <c:pt idx="1">
                    <c:v>Dél-Alföld</c:v>
                  </c:pt>
                  <c:pt idx="4">
                    <c:v>Dél-Dunántúl</c:v>
                  </c:pt>
                  <c:pt idx="7">
                    <c:v>Észak-Alföld</c:v>
                  </c:pt>
                  <c:pt idx="10">
                    <c:v>Észak-Magyarország</c:v>
                  </c:pt>
                  <c:pt idx="13">
                    <c:v>Közép-Dunántúl</c:v>
                  </c:pt>
                  <c:pt idx="16">
                    <c:v>Közép-Magyarország</c:v>
                  </c:pt>
                  <c:pt idx="18">
                    <c:v>Nyugat-Dunántúl</c:v>
                  </c:pt>
                </c:lvl>
              </c:multiLvlStrCache>
            </c:multiLvlStrRef>
          </c:cat>
          <c:val>
            <c:numRef>
              <c:f>Sheet8!$C$2:$C$22</c:f>
              <c:numCache>
                <c:formatCode>0.0</c:formatCode>
                <c:ptCount val="21"/>
                <c:pt idx="0">
                  <c:v>15.5</c:v>
                </c:pt>
                <c:pt idx="1">
                  <c:v>12.44444444</c:v>
                </c:pt>
                <c:pt idx="2">
                  <c:v>19.57142857</c:v>
                </c:pt>
                <c:pt idx="3">
                  <c:v>14.375</c:v>
                </c:pt>
                <c:pt idx="4">
                  <c:v>16.0625</c:v>
                </c:pt>
                <c:pt idx="5">
                  <c:v>15.07142857</c:v>
                </c:pt>
                <c:pt idx="6">
                  <c:v>13.84615385</c:v>
                </c:pt>
                <c:pt idx="7">
                  <c:v>15.8</c:v>
                </c:pt>
                <c:pt idx="8">
                  <c:v>19.10526316</c:v>
                </c:pt>
                <c:pt idx="9">
                  <c:v>15.32894737</c:v>
                </c:pt>
                <c:pt idx="10">
                  <c:v>13.39784946</c:v>
                </c:pt>
                <c:pt idx="11">
                  <c:v>12.125</c:v>
                </c:pt>
                <c:pt idx="12">
                  <c:v>27.6</c:v>
                </c:pt>
                <c:pt idx="13">
                  <c:v>14.22222222</c:v>
                </c:pt>
                <c:pt idx="14">
                  <c:v>14.83333333</c:v>
                </c:pt>
                <c:pt idx="15">
                  <c:v>11.76</c:v>
                </c:pt>
                <c:pt idx="16">
                  <c:v>19.6</c:v>
                </c:pt>
                <c:pt idx="17">
                  <c:v>17.7962963</c:v>
                </c:pt>
                <c:pt idx="18">
                  <c:v>12.79166667</c:v>
                </c:pt>
                <c:pt idx="19">
                  <c:v>13.66666667</c:v>
                </c:pt>
                <c:pt idx="20">
                  <c:v>11.63157895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60237592"/>
        <c:axId val="539013304"/>
      </c:barChart>
      <c:catAx>
        <c:axId val="660237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539013304"/>
        <c:crosses val="autoZero"/>
        <c:auto val="1"/>
        <c:lblAlgn val="ctr"/>
        <c:lblOffset val="100"/>
        <c:noMultiLvlLbl val="0"/>
      </c:catAx>
      <c:valAx>
        <c:axId val="5390133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60237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2010.11.05.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CF </a:t>
            </a:r>
            <a:r>
              <a:rPr lang="en-US" dirty="0" err="1" smtClean="0"/>
              <a:t>Regiszter</a:t>
            </a:r>
            <a:r>
              <a:rPr lang="en-US" dirty="0" smtClean="0"/>
              <a:t> - 2010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Összefoglalás</a:t>
            </a:r>
            <a:r>
              <a:rPr lang="en-US" dirty="0" smtClean="0"/>
              <a:t> a 2009-ben </a:t>
            </a:r>
            <a:r>
              <a:rPr lang="en-US" dirty="0" err="1" smtClean="0"/>
              <a:t>regisztrált</a:t>
            </a:r>
            <a:r>
              <a:rPr lang="en-US" dirty="0" smtClean="0"/>
              <a:t> </a:t>
            </a:r>
            <a:r>
              <a:rPr lang="en-US" dirty="0" err="1" smtClean="0"/>
              <a:t>adatok</a:t>
            </a:r>
            <a:r>
              <a:rPr lang="en-US" dirty="0" smtClean="0"/>
              <a:t> </a:t>
            </a:r>
            <a:r>
              <a:rPr lang="en-US" dirty="0" err="1" smtClean="0"/>
              <a:t>alapján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05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Átlagéletkor</a:t>
            </a:r>
            <a:r>
              <a:rPr lang="en-US" dirty="0" smtClean="0"/>
              <a:t> </a:t>
            </a:r>
            <a:r>
              <a:rPr lang="en-US" dirty="0" err="1" smtClean="0"/>
              <a:t>eloszlás</a:t>
            </a:r>
            <a:r>
              <a:rPr lang="en-US" dirty="0" smtClean="0"/>
              <a:t> </a:t>
            </a:r>
            <a:r>
              <a:rPr lang="en-US" dirty="0" err="1" smtClean="0"/>
              <a:t>országosan</a:t>
            </a:r>
            <a:r>
              <a:rPr lang="en-US" dirty="0" smtClean="0"/>
              <a:t> </a:t>
            </a:r>
            <a:r>
              <a:rPr lang="en-US" dirty="0" err="1" smtClean="0"/>
              <a:t>régiók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megyék</a:t>
            </a:r>
            <a:r>
              <a:rPr lang="en-US" dirty="0" smtClean="0"/>
              <a:t> </a:t>
            </a:r>
            <a:r>
              <a:rPr lang="en-US" dirty="0" err="1" smtClean="0"/>
              <a:t>szerint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761764"/>
              </p:ext>
            </p:extLst>
          </p:nvPr>
        </p:nvGraphicFramePr>
        <p:xfrm>
          <a:off x="0" y="2038256"/>
          <a:ext cx="9144000" cy="460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441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2, </a:t>
            </a:r>
            <a:r>
              <a:rPr lang="en-US" dirty="0" err="1" smtClean="0"/>
              <a:t>Hol</a:t>
            </a:r>
            <a:r>
              <a:rPr lang="en-US" dirty="0" smtClean="0"/>
              <a:t> </a:t>
            </a:r>
            <a:r>
              <a:rPr lang="en-US" dirty="0" err="1" smtClean="0"/>
              <a:t>tartunk</a:t>
            </a:r>
            <a:r>
              <a:rPr lang="en-US" dirty="0" smtClean="0"/>
              <a:t> most: </a:t>
            </a:r>
            <a:r>
              <a:rPr lang="en-US" dirty="0" err="1" smtClean="0"/>
              <a:t>problémák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lehetőségek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81" y="2150297"/>
            <a:ext cx="8762932" cy="435089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tavaly</a:t>
            </a:r>
            <a:r>
              <a:rPr lang="en-US" dirty="0" smtClean="0"/>
              <a:t> “</a:t>
            </a:r>
            <a:r>
              <a:rPr lang="en-US" dirty="0" err="1" smtClean="0"/>
              <a:t>elfogadott</a:t>
            </a:r>
            <a:r>
              <a:rPr lang="en-US" dirty="0" smtClean="0"/>
              <a:t>” </a:t>
            </a:r>
            <a:r>
              <a:rPr lang="en-US" dirty="0" err="1" smtClean="0"/>
              <a:t>kódolási</a:t>
            </a:r>
            <a:r>
              <a:rPr lang="en-US" dirty="0" smtClean="0"/>
              <a:t> </a:t>
            </a:r>
            <a:r>
              <a:rPr lang="en-US" dirty="0" err="1" smtClean="0"/>
              <a:t>algoritmus</a:t>
            </a:r>
            <a:r>
              <a:rPr lang="en-US" dirty="0" smtClean="0"/>
              <a:t> </a:t>
            </a:r>
            <a:r>
              <a:rPr lang="en-US" dirty="0" err="1" smtClean="0"/>
              <a:t>több</a:t>
            </a:r>
            <a:r>
              <a:rPr lang="en-US" dirty="0" smtClean="0"/>
              <a:t> </a:t>
            </a:r>
            <a:r>
              <a:rPr lang="en-US" dirty="0" err="1" smtClean="0"/>
              <a:t>szempontból</a:t>
            </a:r>
            <a:r>
              <a:rPr lang="en-US" dirty="0" smtClean="0"/>
              <a:t> is </a:t>
            </a:r>
            <a:r>
              <a:rPr lang="en-US" dirty="0" err="1" smtClean="0"/>
              <a:t>hibás</a:t>
            </a:r>
            <a:r>
              <a:rPr lang="en-US" dirty="0" smtClean="0"/>
              <a:t>,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informatikailag</a:t>
            </a:r>
            <a:r>
              <a:rPr lang="en-US" dirty="0" smtClean="0"/>
              <a:t> </a:t>
            </a:r>
            <a:r>
              <a:rPr lang="en-US" dirty="0" err="1" smtClean="0"/>
              <a:t>megvalósíthatatlan</a:t>
            </a:r>
            <a:r>
              <a:rPr lang="en-US" dirty="0" smtClean="0"/>
              <a:t> -&gt; </a:t>
            </a:r>
            <a:r>
              <a:rPr lang="en-US" dirty="0" err="1" smtClean="0"/>
              <a:t>jeleztük</a:t>
            </a:r>
            <a:r>
              <a:rPr lang="en-US" dirty="0" smtClean="0"/>
              <a:t> 1 </a:t>
            </a:r>
            <a:r>
              <a:rPr lang="en-US" dirty="0" err="1" smtClean="0"/>
              <a:t>éve</a:t>
            </a:r>
            <a:r>
              <a:rPr lang="en-US" dirty="0" smtClean="0"/>
              <a:t>, de </a:t>
            </a:r>
            <a:r>
              <a:rPr lang="en-US" dirty="0" err="1" smtClean="0"/>
              <a:t>senki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reagált</a:t>
            </a:r>
            <a:endParaRPr lang="en-US" dirty="0"/>
          </a:p>
          <a:p>
            <a:r>
              <a:rPr lang="en-US" dirty="0" err="1" smtClean="0"/>
              <a:t>Problémák</a:t>
            </a:r>
            <a:r>
              <a:rPr lang="en-US" dirty="0" smtClean="0"/>
              <a:t>: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implementálható</a:t>
            </a:r>
            <a:r>
              <a:rPr lang="en-US" dirty="0" smtClean="0"/>
              <a:t> </a:t>
            </a:r>
            <a:r>
              <a:rPr lang="en-US" dirty="0" err="1" smtClean="0"/>
              <a:t>egy</a:t>
            </a:r>
            <a:r>
              <a:rPr lang="en-US" dirty="0" smtClean="0"/>
              <a:t> DBMS </a:t>
            </a:r>
            <a:r>
              <a:rPr lang="en-US" dirty="0" err="1" smtClean="0"/>
              <a:t>rendszerbe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egyedi</a:t>
            </a:r>
            <a:r>
              <a:rPr lang="en-US" dirty="0" smtClean="0"/>
              <a:t> </a:t>
            </a:r>
            <a:r>
              <a:rPr lang="en-US" dirty="0" err="1" smtClean="0"/>
              <a:t>kulcs</a:t>
            </a:r>
            <a:r>
              <a:rPr lang="en-US" dirty="0" smtClean="0"/>
              <a:t> (</a:t>
            </a:r>
            <a:r>
              <a:rPr lang="en-US" dirty="0" err="1" smtClean="0"/>
              <a:t>ékezet</a:t>
            </a:r>
            <a:r>
              <a:rPr lang="en-US" dirty="0" smtClean="0"/>
              <a:t>, </a:t>
            </a:r>
            <a:r>
              <a:rPr lang="en-US" dirty="0" err="1" smtClean="0"/>
              <a:t>stb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Egységes</a:t>
            </a:r>
            <a:r>
              <a:rPr lang="en-US" dirty="0" smtClean="0"/>
              <a:t> </a:t>
            </a:r>
            <a:r>
              <a:rPr lang="en-US" dirty="0" err="1" smtClean="0"/>
              <a:t>kódolási</a:t>
            </a:r>
            <a:r>
              <a:rPr lang="en-US" dirty="0" smtClean="0"/>
              <a:t> </a:t>
            </a:r>
            <a:r>
              <a:rPr lang="en-US" dirty="0" err="1" smtClean="0"/>
              <a:t>algoritmus</a:t>
            </a:r>
            <a:r>
              <a:rPr lang="en-US" dirty="0" smtClean="0"/>
              <a:t> </a:t>
            </a:r>
            <a:r>
              <a:rPr lang="en-US" dirty="0" err="1" smtClean="0"/>
              <a:t>hiánya</a:t>
            </a:r>
            <a:r>
              <a:rPr lang="en-US" dirty="0" smtClean="0"/>
              <a:t>! </a:t>
            </a:r>
            <a:r>
              <a:rPr lang="en-US" dirty="0" err="1" smtClean="0"/>
              <a:t>Jelenleg</a:t>
            </a:r>
            <a:r>
              <a:rPr lang="en-US" dirty="0" smtClean="0"/>
              <a:t> </a:t>
            </a:r>
            <a:r>
              <a:rPr lang="en-US" dirty="0" err="1" smtClean="0"/>
              <a:t>egy</a:t>
            </a:r>
            <a:r>
              <a:rPr lang="en-US" dirty="0" smtClean="0"/>
              <a:t> ISO </a:t>
            </a:r>
            <a:r>
              <a:rPr lang="en-US" dirty="0" err="1" smtClean="0"/>
              <a:t>szabányt</a:t>
            </a:r>
            <a:r>
              <a:rPr lang="en-US" dirty="0" smtClean="0"/>
              <a:t> </a:t>
            </a:r>
            <a:r>
              <a:rPr lang="en-US" dirty="0" err="1" smtClean="0"/>
              <a:t>használunk</a:t>
            </a:r>
            <a:r>
              <a:rPr lang="en-US" dirty="0" smtClean="0"/>
              <a:t> (GUID: Microsoft </a:t>
            </a:r>
            <a:r>
              <a:rPr lang="en-US" dirty="0" err="1" smtClean="0"/>
              <a:t>implementáció</a:t>
            </a:r>
            <a:r>
              <a:rPr lang="en-US" dirty="0" smtClean="0"/>
              <a:t> ISO/IEC 11578:1996 </a:t>
            </a:r>
            <a:r>
              <a:rPr lang="en-US" dirty="0" err="1" smtClean="0"/>
              <a:t>alapján</a:t>
            </a:r>
            <a:r>
              <a:rPr lang="en-US" dirty="0" smtClean="0"/>
              <a:t>)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anonim</a:t>
            </a:r>
            <a:r>
              <a:rPr lang="en-US" dirty="0" smtClean="0"/>
              <a:t> </a:t>
            </a:r>
            <a:r>
              <a:rPr lang="en-US" dirty="0" err="1" smtClean="0"/>
              <a:t>adatközlésre</a:t>
            </a:r>
            <a:endParaRPr lang="en-US" dirty="0" smtClean="0"/>
          </a:p>
          <a:p>
            <a:r>
              <a:rPr lang="en-US" dirty="0" err="1" smtClean="0"/>
              <a:t>Lehetetlen</a:t>
            </a:r>
            <a:r>
              <a:rPr lang="en-US" dirty="0" smtClean="0"/>
              <a:t> </a:t>
            </a:r>
            <a:r>
              <a:rPr lang="en-US" dirty="0" err="1" smtClean="0"/>
              <a:t>anonim</a:t>
            </a:r>
            <a:r>
              <a:rPr lang="en-US" dirty="0" smtClean="0"/>
              <a:t> </a:t>
            </a:r>
            <a:r>
              <a:rPr lang="en-US" dirty="0" err="1" smtClean="0"/>
              <a:t>beteg</a:t>
            </a:r>
            <a:r>
              <a:rPr lang="en-US" dirty="0" smtClean="0"/>
              <a:t> </a:t>
            </a:r>
            <a:r>
              <a:rPr lang="en-US" dirty="0" err="1" smtClean="0"/>
              <a:t>információkkal</a:t>
            </a:r>
            <a:r>
              <a:rPr lang="en-US" dirty="0" smtClean="0"/>
              <a:t> </a:t>
            </a:r>
            <a:r>
              <a:rPr lang="en-US" dirty="0" err="1" smtClean="0"/>
              <a:t>lokális</a:t>
            </a:r>
            <a:r>
              <a:rPr lang="en-US" dirty="0" smtClean="0"/>
              <a:t> </a:t>
            </a:r>
            <a:r>
              <a:rPr lang="en-US" dirty="0" err="1" smtClean="0"/>
              <a:t>hibakezelést</a:t>
            </a:r>
            <a:r>
              <a:rPr lang="en-US" dirty="0" smtClean="0"/>
              <a:t> </a:t>
            </a:r>
            <a:r>
              <a:rPr lang="en-US" dirty="0" err="1" smtClean="0"/>
              <a:t>megvalósítani</a:t>
            </a:r>
            <a:r>
              <a:rPr lang="en-US" dirty="0" smtClean="0"/>
              <a:t>: pl. </a:t>
            </a:r>
            <a:r>
              <a:rPr lang="en-US" dirty="0" err="1" smtClean="0"/>
              <a:t>beteg</a:t>
            </a:r>
            <a:r>
              <a:rPr lang="en-US" dirty="0" smtClean="0"/>
              <a:t> </a:t>
            </a:r>
            <a:r>
              <a:rPr lang="en-US" dirty="0" err="1" smtClean="0"/>
              <a:t>keresztneve</a:t>
            </a:r>
            <a:r>
              <a:rPr lang="en-US" dirty="0" smtClean="0"/>
              <a:t> </a:t>
            </a:r>
            <a:r>
              <a:rPr lang="en-US" dirty="0" err="1" smtClean="0"/>
              <a:t>egyik</a:t>
            </a:r>
            <a:r>
              <a:rPr lang="en-US" dirty="0" smtClean="0"/>
              <a:t> </a:t>
            </a:r>
            <a:r>
              <a:rPr lang="en-US" dirty="0" err="1" smtClean="0"/>
              <a:t>évről</a:t>
            </a:r>
            <a:r>
              <a:rPr lang="en-US" dirty="0" smtClean="0"/>
              <a:t> a </a:t>
            </a:r>
            <a:r>
              <a:rPr lang="en-US" dirty="0" err="1" smtClean="0"/>
              <a:t>másikra</a:t>
            </a:r>
            <a:r>
              <a:rPr lang="en-US" dirty="0" smtClean="0"/>
              <a:t> “</a:t>
            </a:r>
            <a:r>
              <a:rPr lang="en-US" dirty="0" err="1" smtClean="0"/>
              <a:t>változik</a:t>
            </a:r>
            <a:r>
              <a:rPr lang="en-US" dirty="0" smtClean="0"/>
              <a:t>” -&gt;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betegként</a:t>
            </a:r>
            <a:r>
              <a:rPr lang="en-US" dirty="0" smtClean="0"/>
              <a:t> fog </a:t>
            </a:r>
            <a:r>
              <a:rPr lang="en-US" dirty="0" err="1" smtClean="0"/>
              <a:t>jelentkezni</a:t>
            </a:r>
            <a:r>
              <a:rPr lang="en-US" dirty="0" smtClean="0"/>
              <a:t> a </a:t>
            </a:r>
            <a:r>
              <a:rPr lang="en-US" dirty="0" err="1" smtClean="0"/>
              <a:t>rendszerben</a:t>
            </a:r>
            <a:r>
              <a:rPr lang="en-US" dirty="0" smtClean="0"/>
              <a:t> </a:t>
            </a:r>
            <a:r>
              <a:rPr lang="en-US" dirty="0" err="1" smtClean="0"/>
              <a:t>miközben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az.</a:t>
            </a:r>
          </a:p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élet</a:t>
            </a:r>
            <a:r>
              <a:rPr lang="en-US" dirty="0" smtClean="0"/>
              <a:t> </a:t>
            </a:r>
            <a:r>
              <a:rPr lang="en-US" dirty="0" err="1" smtClean="0"/>
              <a:t>sokszor</a:t>
            </a:r>
            <a:r>
              <a:rPr lang="en-US" dirty="0" smtClean="0"/>
              <a:t> </a:t>
            </a:r>
            <a:r>
              <a:rPr lang="en-US" dirty="0" err="1" smtClean="0"/>
              <a:t>felülírja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anonimitást</a:t>
            </a:r>
            <a:endParaRPr lang="en-US" dirty="0" smtClean="0"/>
          </a:p>
          <a:p>
            <a:r>
              <a:rPr lang="en-US" dirty="0" err="1" smtClean="0"/>
              <a:t>Nagyon</a:t>
            </a:r>
            <a:r>
              <a:rPr lang="en-US" dirty="0" smtClean="0"/>
              <a:t> </a:t>
            </a:r>
            <a:r>
              <a:rPr lang="en-US" dirty="0" err="1" smtClean="0"/>
              <a:t>sok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egyértelmű</a:t>
            </a:r>
            <a:r>
              <a:rPr lang="en-US" dirty="0" smtClean="0"/>
              <a:t> </a:t>
            </a:r>
            <a:r>
              <a:rPr lang="en-US" dirty="0" err="1" smtClean="0"/>
              <a:t>megjegyzés</a:t>
            </a:r>
            <a:r>
              <a:rPr lang="en-US" dirty="0" smtClean="0"/>
              <a:t>, </a:t>
            </a:r>
            <a:r>
              <a:rPr lang="en-US" dirty="0" err="1" smtClean="0"/>
              <a:t>pl</a:t>
            </a:r>
            <a:r>
              <a:rPr lang="en-US" dirty="0" smtClean="0"/>
              <a:t>: </a:t>
            </a:r>
            <a:r>
              <a:rPr lang="en-US" dirty="0" err="1" smtClean="0"/>
              <a:t>átadva</a:t>
            </a:r>
            <a:r>
              <a:rPr lang="en-US" dirty="0" smtClean="0"/>
              <a:t> (</a:t>
            </a:r>
            <a:r>
              <a:rPr lang="en-US" dirty="0" err="1" smtClean="0"/>
              <a:t>hova</a:t>
            </a:r>
            <a:r>
              <a:rPr lang="en-US" dirty="0" smtClean="0"/>
              <a:t>? </a:t>
            </a:r>
            <a:r>
              <a:rPr lang="en-US" dirty="0" err="1" smtClean="0"/>
              <a:t>Akkor</a:t>
            </a:r>
            <a:r>
              <a:rPr lang="en-US" dirty="0" smtClean="0"/>
              <a:t> most </a:t>
            </a:r>
            <a:r>
              <a:rPr lang="en-US" dirty="0" err="1" smtClean="0"/>
              <a:t>már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jár</a:t>
            </a:r>
            <a:r>
              <a:rPr lang="en-US" dirty="0" smtClean="0"/>
              <a:t> </a:t>
            </a:r>
            <a:r>
              <a:rPr lang="en-US" dirty="0" err="1" smtClean="0"/>
              <a:t>oda</a:t>
            </a:r>
            <a:r>
              <a:rPr lang="en-US" dirty="0" smtClean="0"/>
              <a:t>?), ill.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átadott</a:t>
            </a:r>
            <a:r>
              <a:rPr lang="en-US" dirty="0" smtClean="0"/>
              <a:t> </a:t>
            </a:r>
            <a:r>
              <a:rPr lang="en-US" dirty="0" err="1" smtClean="0"/>
              <a:t>intézménynél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jelenik</a:t>
            </a:r>
            <a:r>
              <a:rPr lang="en-US" dirty="0" smtClean="0"/>
              <a:t> meg a </a:t>
            </a:r>
            <a:r>
              <a:rPr lang="en-US" dirty="0" err="1" smtClean="0"/>
              <a:t>beteg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Genetika</a:t>
            </a:r>
            <a:r>
              <a:rPr lang="en-US" dirty="0" smtClean="0"/>
              <a:t> </a:t>
            </a:r>
            <a:r>
              <a:rPr lang="en-US" dirty="0" err="1" smtClean="0"/>
              <a:t>sok</a:t>
            </a:r>
            <a:r>
              <a:rPr lang="en-US" dirty="0" smtClean="0"/>
              <a:t> </a:t>
            </a:r>
            <a:r>
              <a:rPr lang="en-US" dirty="0" err="1" smtClean="0"/>
              <a:t>esetben</a:t>
            </a:r>
            <a:r>
              <a:rPr lang="en-US" dirty="0" smtClean="0"/>
              <a:t> , </a:t>
            </a:r>
            <a:r>
              <a:rPr lang="en-US" dirty="0" err="1" smtClean="0"/>
              <a:t>azonos</a:t>
            </a:r>
            <a:r>
              <a:rPr lang="en-US" dirty="0" smtClean="0"/>
              <a:t> </a:t>
            </a:r>
            <a:r>
              <a:rPr lang="en-US" dirty="0" err="1" smtClean="0"/>
              <a:t>személyeknél</a:t>
            </a:r>
            <a:r>
              <a:rPr lang="en-US" dirty="0" smtClean="0"/>
              <a:t> </a:t>
            </a:r>
            <a:r>
              <a:rPr lang="en-US" dirty="0" err="1" smtClean="0"/>
              <a:t>központonként</a:t>
            </a:r>
            <a:r>
              <a:rPr lang="en-US" dirty="0" smtClean="0"/>
              <a:t> </a:t>
            </a:r>
            <a:r>
              <a:rPr lang="en-US" dirty="0" err="1" smtClean="0"/>
              <a:t>eltérő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eldönthetetlen</a:t>
            </a:r>
            <a:r>
              <a:rPr lang="en-US" dirty="0" smtClean="0"/>
              <a:t> </a:t>
            </a:r>
            <a:r>
              <a:rPr lang="en-US" dirty="0" err="1" smtClean="0"/>
              <a:t>hogy</a:t>
            </a:r>
            <a:r>
              <a:rPr lang="en-US" dirty="0" smtClean="0"/>
              <a:t> </a:t>
            </a:r>
            <a:r>
              <a:rPr lang="en-US" dirty="0" err="1" smtClean="0"/>
              <a:t>melyik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érvényes</a:t>
            </a:r>
            <a:r>
              <a:rPr lang="en-US" dirty="0" smtClean="0"/>
              <a:t>) </a:t>
            </a:r>
            <a:r>
              <a:rPr lang="en-US" dirty="0" err="1" smtClean="0"/>
              <a:t>illetve</a:t>
            </a:r>
            <a:r>
              <a:rPr lang="en-US" dirty="0" smtClean="0"/>
              <a:t> </a:t>
            </a:r>
            <a:r>
              <a:rPr lang="en-US" dirty="0" err="1" smtClean="0"/>
              <a:t>előfordult</a:t>
            </a:r>
            <a:r>
              <a:rPr lang="en-US" dirty="0" smtClean="0"/>
              <a:t> 3 (!) </a:t>
            </a:r>
            <a:r>
              <a:rPr lang="en-US" dirty="0" err="1" smtClean="0"/>
              <a:t>megadott</a:t>
            </a:r>
            <a:r>
              <a:rPr lang="en-US" dirty="0" smtClean="0"/>
              <a:t> </a:t>
            </a:r>
            <a:r>
              <a:rPr lang="en-US" dirty="0" err="1" smtClean="0"/>
              <a:t>mutáció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1222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3, ECFS Patients Registry 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http://</a:t>
            </a:r>
            <a:r>
              <a:rPr lang="en-US" u="sng" dirty="0" err="1"/>
              <a:t>www.ecfs.eu</a:t>
            </a:r>
            <a:r>
              <a:rPr lang="en-US" u="sng" dirty="0"/>
              <a:t>/projects/</a:t>
            </a:r>
            <a:r>
              <a:rPr lang="en-US" u="sng" dirty="0" err="1"/>
              <a:t>ecfs</a:t>
            </a:r>
            <a:r>
              <a:rPr lang="en-US" u="sng" dirty="0"/>
              <a:t>-patient-registry/intro</a:t>
            </a:r>
            <a:endParaRPr lang="en-US" dirty="0"/>
          </a:p>
        </p:txBody>
      </p:sp>
      <p:pic>
        <p:nvPicPr>
          <p:cNvPr id="5" name="Picture 4" descr="Screen shot 2010-11-05 at 23.58.5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023" y="3235276"/>
            <a:ext cx="5607736" cy="350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előadás</a:t>
            </a:r>
            <a:r>
              <a:rPr lang="en-US" dirty="0" smtClean="0"/>
              <a:t> </a:t>
            </a:r>
            <a:r>
              <a:rPr lang="en-US" dirty="0" err="1" smtClean="0"/>
              <a:t>témái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1,</a:t>
            </a:r>
            <a:r>
              <a:rPr lang="en-US" dirty="0" smtClean="0"/>
              <a:t> </a:t>
            </a:r>
            <a:r>
              <a:rPr lang="hu-HU" dirty="0" smtClean="0"/>
              <a:t>Összesített adatok a 2009-es adatbázis alapján</a:t>
            </a:r>
          </a:p>
          <a:p>
            <a:r>
              <a:rPr lang="hu-HU" dirty="0" smtClean="0"/>
              <a:t>2, Hol tartunk most? Problémák és lehetőségek</a:t>
            </a:r>
            <a:endParaRPr lang="en-US" dirty="0" smtClean="0"/>
          </a:p>
          <a:p>
            <a:r>
              <a:rPr lang="hu-HU" dirty="0" smtClean="0"/>
              <a:t>3,</a:t>
            </a:r>
            <a:r>
              <a:rPr lang="en-US" dirty="0" smtClean="0"/>
              <a:t> ECFS Patient Registry </a:t>
            </a:r>
            <a:r>
              <a:rPr lang="en-US" dirty="0" err="1" smtClean="0"/>
              <a:t>Poject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661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1, Összesített adatok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904481"/>
              </p:ext>
            </p:extLst>
          </p:nvPr>
        </p:nvGraphicFramePr>
        <p:xfrm>
          <a:off x="611489" y="2394365"/>
          <a:ext cx="7610475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256748"/>
              </p:ext>
            </p:extLst>
          </p:nvPr>
        </p:nvGraphicFramePr>
        <p:xfrm>
          <a:off x="0" y="2280577"/>
          <a:ext cx="6680200" cy="441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162509"/>
              </p:ext>
            </p:extLst>
          </p:nvPr>
        </p:nvGraphicFramePr>
        <p:xfrm>
          <a:off x="6831899" y="4389532"/>
          <a:ext cx="1993900" cy="782320"/>
        </p:xfrm>
        <a:graphic>
          <a:graphicData uri="http://schemas.openxmlformats.org/drawingml/2006/table">
            <a:tbl>
              <a:tblPr/>
              <a:tblGrid>
                <a:gridCol w="11684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Fiúk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Leányok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Férfiak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Nők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52286"/>
              </p:ext>
            </p:extLst>
          </p:nvPr>
        </p:nvGraphicFramePr>
        <p:xfrm>
          <a:off x="6831899" y="2394365"/>
          <a:ext cx="1993900" cy="391160"/>
        </p:xfrm>
        <a:graphic>
          <a:graphicData uri="http://schemas.openxmlformats.org/drawingml/2006/table">
            <a:tbl>
              <a:tblPr/>
              <a:tblGrid>
                <a:gridCol w="11684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Teljes betegszám: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Elhunytak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Beteglétszám</a:t>
            </a:r>
            <a:r>
              <a:rPr lang="en-US" dirty="0" smtClean="0"/>
              <a:t> </a:t>
            </a:r>
            <a:r>
              <a:rPr lang="en-US" dirty="0" err="1" smtClean="0"/>
              <a:t>alakulása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elmúlt</a:t>
            </a:r>
            <a:r>
              <a:rPr lang="en-US" dirty="0" smtClean="0"/>
              <a:t> 3 </a:t>
            </a:r>
            <a:r>
              <a:rPr lang="en-US" dirty="0" err="1" smtClean="0"/>
              <a:t>évben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113918"/>
              </p:ext>
            </p:extLst>
          </p:nvPr>
        </p:nvGraphicFramePr>
        <p:xfrm>
          <a:off x="251469" y="2250894"/>
          <a:ext cx="8473432" cy="4137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05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Medián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átlagéletkor</a:t>
            </a:r>
            <a:r>
              <a:rPr lang="en-US" dirty="0" smtClean="0"/>
              <a:t> </a:t>
            </a:r>
            <a:r>
              <a:rPr lang="en-US" dirty="0" err="1" smtClean="0"/>
              <a:t>adatok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330353"/>
              </p:ext>
            </p:extLst>
          </p:nvPr>
        </p:nvGraphicFramePr>
        <p:xfrm>
          <a:off x="515510" y="2276046"/>
          <a:ext cx="7995644" cy="4040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497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Betegszám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átlagéletkor</a:t>
            </a:r>
            <a:r>
              <a:rPr lang="en-US" dirty="0" smtClean="0"/>
              <a:t> </a:t>
            </a:r>
            <a:r>
              <a:rPr lang="en-US" dirty="0" err="1" smtClean="0"/>
              <a:t>aránya</a:t>
            </a:r>
            <a:r>
              <a:rPr lang="en-US" dirty="0" smtClean="0"/>
              <a:t> </a:t>
            </a:r>
            <a:r>
              <a:rPr lang="en-US" dirty="0" err="1" smtClean="0"/>
              <a:t>betegellátó</a:t>
            </a:r>
            <a:r>
              <a:rPr lang="en-US" dirty="0" smtClean="0"/>
              <a:t> </a:t>
            </a:r>
            <a:r>
              <a:rPr lang="en-US" dirty="0" err="1" smtClean="0"/>
              <a:t>központokra</a:t>
            </a:r>
            <a:r>
              <a:rPr lang="en-US" dirty="0" smtClean="0"/>
              <a:t> </a:t>
            </a:r>
            <a:r>
              <a:rPr lang="en-US" dirty="0" err="1" smtClean="0"/>
              <a:t>lebontva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203289"/>
              </p:ext>
            </p:extLst>
          </p:nvPr>
        </p:nvGraphicFramePr>
        <p:xfrm>
          <a:off x="704110" y="2038256"/>
          <a:ext cx="7770357" cy="456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395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Beteglétszám</a:t>
            </a:r>
            <a:r>
              <a:rPr lang="en-US" dirty="0" smtClean="0"/>
              <a:t> </a:t>
            </a:r>
            <a:r>
              <a:rPr lang="en-US" dirty="0" err="1" smtClean="0"/>
              <a:t>életkorok</a:t>
            </a:r>
            <a:r>
              <a:rPr lang="en-US" dirty="0" smtClean="0"/>
              <a:t> </a:t>
            </a:r>
            <a:r>
              <a:rPr lang="en-US" dirty="0" err="1" smtClean="0"/>
              <a:t>szerint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618949"/>
              </p:ext>
            </p:extLst>
          </p:nvPr>
        </p:nvGraphicFramePr>
        <p:xfrm>
          <a:off x="88014" y="2038256"/>
          <a:ext cx="8939681" cy="4576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060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Felnőtt</a:t>
            </a:r>
            <a:r>
              <a:rPr lang="en-US" dirty="0" smtClean="0"/>
              <a:t> </a:t>
            </a:r>
            <a:r>
              <a:rPr lang="en-US" dirty="0" err="1" smtClean="0"/>
              <a:t>ellátásba</a:t>
            </a:r>
            <a:r>
              <a:rPr lang="en-US" dirty="0" smtClean="0"/>
              <a:t> </a:t>
            </a:r>
            <a:r>
              <a:rPr lang="en-US" dirty="0" err="1" smtClean="0"/>
              <a:t>átlépő</a:t>
            </a:r>
            <a:r>
              <a:rPr lang="en-US" dirty="0" smtClean="0"/>
              <a:t> </a:t>
            </a:r>
            <a:r>
              <a:rPr lang="en-US" dirty="0" err="1" smtClean="0"/>
              <a:t>betegek</a:t>
            </a:r>
            <a:r>
              <a:rPr lang="en-US" dirty="0" smtClean="0"/>
              <a:t> a 2008-as </a:t>
            </a:r>
            <a:r>
              <a:rPr lang="en-US" dirty="0" err="1" smtClean="0"/>
              <a:t>és</a:t>
            </a:r>
            <a:r>
              <a:rPr lang="en-US" dirty="0" smtClean="0"/>
              <a:t> a 2009-es </a:t>
            </a:r>
            <a:r>
              <a:rPr lang="en-US" dirty="0" err="1" smtClean="0"/>
              <a:t>adatok</a:t>
            </a:r>
            <a:r>
              <a:rPr lang="en-US" dirty="0" smtClean="0"/>
              <a:t> </a:t>
            </a:r>
            <a:r>
              <a:rPr lang="en-US" dirty="0" err="1" smtClean="0"/>
              <a:t>alapján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019064"/>
              </p:ext>
            </p:extLst>
          </p:nvPr>
        </p:nvGraphicFramePr>
        <p:xfrm>
          <a:off x="362836" y="2038256"/>
          <a:ext cx="8242300" cy="479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393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Felnőtt</a:t>
            </a:r>
            <a:r>
              <a:rPr lang="en-US" dirty="0" smtClean="0"/>
              <a:t> </a:t>
            </a:r>
            <a:r>
              <a:rPr lang="en-US" dirty="0" err="1" smtClean="0"/>
              <a:t>ellátásba</a:t>
            </a:r>
            <a:r>
              <a:rPr lang="en-US" dirty="0" smtClean="0"/>
              <a:t> </a:t>
            </a:r>
            <a:r>
              <a:rPr lang="en-US" dirty="0" err="1" smtClean="0"/>
              <a:t>átlépő</a:t>
            </a:r>
            <a:r>
              <a:rPr lang="en-US" dirty="0" smtClean="0"/>
              <a:t> </a:t>
            </a:r>
            <a:r>
              <a:rPr lang="en-US" dirty="0" err="1" smtClean="0"/>
              <a:t>betegek</a:t>
            </a:r>
            <a:r>
              <a:rPr lang="en-US" dirty="0" smtClean="0"/>
              <a:t> </a:t>
            </a:r>
            <a:r>
              <a:rPr lang="en-US" dirty="0" err="1" smtClean="0"/>
              <a:t>száma</a:t>
            </a:r>
            <a:r>
              <a:rPr lang="en-US" dirty="0" smtClean="0"/>
              <a:t> a </a:t>
            </a:r>
            <a:r>
              <a:rPr lang="en-US" dirty="0" err="1" smtClean="0"/>
              <a:t>közeljövőben</a:t>
            </a:r>
            <a:r>
              <a:rPr lang="en-US" dirty="0" smtClean="0"/>
              <a:t> </a:t>
            </a:r>
            <a:r>
              <a:rPr lang="en-US" dirty="0" err="1" smtClean="0"/>
              <a:t>régiók</a:t>
            </a:r>
            <a:r>
              <a:rPr lang="en-US" dirty="0" smtClean="0"/>
              <a:t> </a:t>
            </a:r>
            <a:r>
              <a:rPr lang="en-US" dirty="0" err="1" smtClean="0"/>
              <a:t>szerint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551493"/>
              </p:ext>
            </p:extLst>
          </p:nvPr>
        </p:nvGraphicFramePr>
        <p:xfrm>
          <a:off x="100587" y="2038256"/>
          <a:ext cx="9043414" cy="4714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4548832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585F827D44F8DF4FB4E717DA050CF014" ma:contentTypeVersion="0" ma:contentTypeDescription="Új dokumentum létrehozása." ma:contentTypeScope="" ma:versionID="7c0d95e611ed178ef524e7f857e6e7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FF0FE5-F3F1-4C2F-BB68-DAC3E755967D}"/>
</file>

<file path=customXml/itemProps2.xml><?xml version="1.0" encoding="utf-8"?>
<ds:datastoreItem xmlns:ds="http://schemas.openxmlformats.org/officeDocument/2006/customXml" ds:itemID="{E4071C69-5923-4966-925F-6C7D23B68378}"/>
</file>

<file path=customXml/itemProps3.xml><?xml version="1.0" encoding="utf-8"?>
<ds:datastoreItem xmlns:ds="http://schemas.openxmlformats.org/officeDocument/2006/customXml" ds:itemID="{6C9E2417-17AF-458E-BAAC-BC34A221923B}"/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659</TotalTime>
  <Words>318</Words>
  <Application>Microsoft Macintosh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Perception</vt:lpstr>
      <vt:lpstr>CF Regiszter - 2010 </vt:lpstr>
      <vt:lpstr>Az előadás témái</vt:lpstr>
      <vt:lpstr>1, Összesített adatok</vt:lpstr>
      <vt:lpstr>Beteglétszám alakulása az elmúlt 3 évben</vt:lpstr>
      <vt:lpstr>Medián és átlagéletkor adatok</vt:lpstr>
      <vt:lpstr>Betegszám és átlagéletkor aránya betegellátó központokra lebontva</vt:lpstr>
      <vt:lpstr>Beteglétszám életkorok szerint</vt:lpstr>
      <vt:lpstr>Felnőtt ellátásba átlépő betegek a 2008-as és a 2009-es adatok alapján</vt:lpstr>
      <vt:lpstr>Felnőtt ellátásba átlépő betegek száma a közeljövőben régiók szerint</vt:lpstr>
      <vt:lpstr>Átlagéletkor eloszlás országosan régiók és megyék szerint</vt:lpstr>
      <vt:lpstr>2, Hol tartunk most: problémák és lehetőségek</vt:lpstr>
      <vt:lpstr>3, ECFS Patients Registry SW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 CF Regiszter 2010-es prezentációja</dc:title>
  <dc:creator>Geza Marsal</dc:creator>
  <cp:lastModifiedBy>Geza Marsal</cp:lastModifiedBy>
  <cp:revision>32</cp:revision>
  <dcterms:created xsi:type="dcterms:W3CDTF">2010-10-29T17:27:08Z</dcterms:created>
  <dcterms:modified xsi:type="dcterms:W3CDTF">2010-11-05T22:59:46Z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0x010100585F827D44F8DF4FB4E717DA050CF014</vt:lpwstr>
  </property>
</Properties>
</file>