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4.xml" ContentType="application/vnd.openxmlformats-officedocument.themeOverr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56" r:id="rId4"/>
  </p:sldMasterIdLst>
  <p:sldIdLst>
    <p:sldId id="256" r:id="rId5"/>
    <p:sldId id="257" r:id="rId6"/>
    <p:sldId id="301" r:id="rId7"/>
    <p:sldId id="303" r:id="rId8"/>
    <p:sldId id="30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289" r:id="rId51"/>
    <p:sldId id="290" r:id="rId52"/>
    <p:sldId id="302" r:id="rId53"/>
    <p:sldId id="305" r:id="rId5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150" d="100"/>
          <a:sy n="150" d="100"/>
        </p:scale>
        <p:origin x="1064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26" Type="http://schemas.openxmlformats.org/officeDocument/2006/relationships/slide" Target="slides/slide22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6" Type="http://schemas.openxmlformats.org/officeDocument/2006/relationships/slide" Target="slides/slide12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24" Type="http://schemas.openxmlformats.org/officeDocument/2006/relationships/slide" Target="slides/slide20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56" Type="http://schemas.openxmlformats.org/officeDocument/2006/relationships/viewProps" Target="viewProps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51" Type="http://schemas.openxmlformats.org/officeDocument/2006/relationships/slide" Target="slides/slide47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7" Type="http://schemas.openxmlformats.org/officeDocument/2006/relationships/slide" Target="slides/slide13.xml"/><Relationship Id="rId46" Type="http://schemas.openxmlformats.org/officeDocument/2006/relationships/slide" Target="slides/slide42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5" Type="http://schemas.openxmlformats.org/officeDocument/2006/relationships/slide" Target="slides/slide21.xml"/><Relationship Id="rId12" Type="http://schemas.openxmlformats.org/officeDocument/2006/relationships/slide" Target="slides/slide8.xml"/><Relationship Id="rId59" Type="http://schemas.openxmlformats.org/officeDocument/2006/relationships/customXml" Target="../customXml/item4.xml"/><Relationship Id="rId54" Type="http://schemas.openxmlformats.org/officeDocument/2006/relationships/slide" Target="slides/slide50.xml"/><Relationship Id="rId41" Type="http://schemas.openxmlformats.org/officeDocument/2006/relationships/slide" Target="slides/slide37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57" Type="http://schemas.openxmlformats.org/officeDocument/2006/relationships/theme" Target="theme/theme1.xml"/><Relationship Id="rId49" Type="http://schemas.openxmlformats.org/officeDocument/2006/relationships/slide" Target="slides/slide45.xml"/><Relationship Id="rId36" Type="http://schemas.openxmlformats.org/officeDocument/2006/relationships/slide" Target="slides/slide3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52" Type="http://schemas.openxmlformats.org/officeDocument/2006/relationships/slide" Target="slides/slide48.xml"/><Relationship Id="rId44" Type="http://schemas.openxmlformats.org/officeDocument/2006/relationships/slide" Target="slides/slide40.xml"/><Relationship Id="rId31" Type="http://schemas.openxmlformats.org/officeDocument/2006/relationships/slide" Target="slides/slide27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erékszögű háromszög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Csoportba foglalás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Szabadkézi sokszög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charset="0"/>
                <a:ea typeface="+mn-ea"/>
              </a:endParaRPr>
            </a:p>
          </p:txBody>
        </p:sp>
        <p:sp>
          <p:nvSpPr>
            <p:cNvPr id="7" name="Szabadkézi sokszög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charset="0"/>
                <a:ea typeface="+mn-ea"/>
              </a:endParaRPr>
            </a:p>
          </p:txBody>
        </p:sp>
        <p:sp>
          <p:nvSpPr>
            <p:cNvPr id="8" name="Szabadkézi sokszög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Egyenes összekötő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1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77063C-9C91-074E-B17F-204411CF2C96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12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9FF0D2-E444-DF44-94BA-62D0A2CE19E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3863980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CCC83A-C9C6-6949-88DD-45F62BF79E72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DA99-B625-B744-8B70-1799987E92FA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0699971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09239-3295-D646-92B7-DD9AF79FE636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38BC2-57D6-064C-BE0D-0944524F72B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46619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25019-1FC0-324A-ACC6-12DC9DBF9632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7E02B-E89D-864C-A34A-4093CC28E4CA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78116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ávnyíl 10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Sávnyíl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EBDE-23F4-A245-9FEE-DCEFB06084F2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9F3E3-BB49-5447-88E5-2E7FAE6EF8E6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95884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05C91-3F8D-F146-BC9D-41C76335DD8A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3CD40-0B6B-614D-824C-7E12E17CDA7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9437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529B9-D28F-A249-B424-2260127C6F84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4922C-6C4E-B542-9BD6-90130950587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76618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DD038-2646-3442-BCC5-6E3B467221CE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C1BD-D834-0741-8E64-08A6096EBA8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94245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9531A-84F3-094C-9896-8F9BE8932FD4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1785E-ADA3-8043-B985-53FA75E1873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5531946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B4B71-8FD8-F44B-97DB-A8EFA5F93477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9ADC4-EBC2-CE41-8C79-BEC55D7D8E2E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90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+mn-ea"/>
            </a:endParaRPr>
          </a:p>
        </p:txBody>
      </p:sp>
      <p:sp>
        <p:nvSpPr>
          <p:cNvPr id="6" name="Szabadkézi sokszög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+mn-ea"/>
            </a:endParaRPr>
          </a:p>
        </p:txBody>
      </p:sp>
      <p:sp>
        <p:nvSpPr>
          <p:cNvPr id="7" name="Derékszögű háromszög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Egyenes összekötő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ávnyíl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Sávnyíl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1483D-A4CA-7B43-A90D-4273A81D24EA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12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A40D6-35CA-D349-811D-0077D0F53BF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6469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+mn-ea"/>
            </a:endParaRPr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charset="0"/>
              <a:ea typeface="+mn-ea"/>
            </a:endParaRPr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altLang="en-US"/>
              <a:t>Mintacím szerkesztése</a:t>
            </a:r>
            <a:endParaRPr lang="en-US" altLang="en-US"/>
          </a:p>
        </p:txBody>
      </p:sp>
      <p:sp>
        <p:nvSpPr>
          <p:cNvPr id="1033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/>
              <a:t>Mintaszöveg szerkesztése</a:t>
            </a:r>
          </a:p>
          <a:p>
            <a:pPr lvl="1"/>
            <a:r>
              <a:rPr lang="hu-HU" altLang="en-US"/>
              <a:t>Második szint</a:t>
            </a:r>
          </a:p>
          <a:p>
            <a:pPr lvl="2"/>
            <a:r>
              <a:rPr lang="hu-HU" altLang="en-US"/>
              <a:t>Harmadik szint</a:t>
            </a:r>
          </a:p>
          <a:p>
            <a:pPr lvl="3"/>
            <a:r>
              <a:rPr lang="hu-HU" altLang="en-US"/>
              <a:t>Negyedik szint</a:t>
            </a:r>
          </a:p>
          <a:p>
            <a:pPr lvl="4"/>
            <a:r>
              <a:rPr lang="hu-HU" altLang="en-US"/>
              <a:t>Ötödik szint</a:t>
            </a:r>
            <a:endParaRPr lang="en-US" alt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charset="0"/>
              </a:defRPr>
            </a:lvl1pPr>
          </a:lstStyle>
          <a:p>
            <a:fld id="{623DF630-85E7-304D-80F1-F660F05B8ECB}" type="datetime1">
              <a:rPr lang="hu-HU" altLang="en-US"/>
              <a:pPr/>
              <a:t>2016. 10. 28.</a:t>
            </a:fld>
            <a:endParaRPr lang="hu-HU" altLang="en-US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charset="0"/>
              </a:defRPr>
            </a:lvl1pPr>
          </a:lstStyle>
          <a:p>
            <a:fld id="{A7DB6377-C382-3B41-99FE-289CA9393B78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65" r:id="rId2"/>
    <p:sldLayoutId id="2147483870" r:id="rId3"/>
    <p:sldLayoutId id="2147483871" r:id="rId4"/>
    <p:sldLayoutId id="2147483872" r:id="rId5"/>
    <p:sldLayoutId id="2147483873" r:id="rId6"/>
    <p:sldLayoutId id="2147483866" r:id="rId7"/>
    <p:sldLayoutId id="2147483874" r:id="rId8"/>
    <p:sldLayoutId id="2147483875" r:id="rId9"/>
    <p:sldLayoutId id="2147483867" r:id="rId10"/>
    <p:sldLayoutId id="2147483868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2"/>
        <a:buChar char="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2"/>
        <a:buChar char=""/>
        <a:defRPr sz="21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2"/>
        <a:buChar char="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8029604" cy="3082320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Cisztás </a:t>
            </a:r>
            <a:r>
              <a:rPr lang="hu-HU" dirty="0" err="1" smtClean="0">
                <a:ea typeface="+mj-ea"/>
                <a:cs typeface="+mj-cs"/>
              </a:rPr>
              <a:t>Fibrózis</a:t>
            </a:r>
            <a:r>
              <a:rPr lang="hu-HU" dirty="0" smtClean="0">
                <a:ea typeface="+mj-ea"/>
                <a:cs typeface="+mj-cs"/>
              </a:rPr>
              <a:t/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Tudományos ülés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Miskolc</a:t>
            </a:r>
            <a:endParaRPr lang="hu-HU" dirty="0">
              <a:ea typeface="+mj-ea"/>
              <a:cs typeface="+mj-cs"/>
            </a:endParaRPr>
          </a:p>
        </p:txBody>
      </p:sp>
      <p:sp>
        <p:nvSpPr>
          <p:cNvPr id="13315" name="Alcím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2817812"/>
          </a:xfrm>
        </p:spPr>
        <p:txBody>
          <a:bodyPr/>
          <a:lstStyle/>
          <a:p>
            <a:pPr marR="0" algn="ctr" eaLnBrk="1" hangingPunct="1"/>
            <a:r>
              <a:rPr lang="hu-HU" altLang="en-US"/>
              <a:t>2008. szeptember.26-27</a:t>
            </a:r>
          </a:p>
          <a:p>
            <a:pPr marR="0" algn="ctr" eaLnBrk="1" hangingPunct="1"/>
            <a:r>
              <a:rPr lang="hu-HU" altLang="en-US" sz="4400" u="sng">
                <a:solidFill>
                  <a:srgbClr val="23263C"/>
                </a:solidFill>
              </a:rPr>
              <a:t>CF Betegellátó központok statisztikái</a:t>
            </a:r>
          </a:p>
          <a:p>
            <a:pPr marR="0" eaLnBrk="1" hangingPunct="1"/>
            <a:endParaRPr lang="hu-HU" altLang="en-US"/>
          </a:p>
          <a:p>
            <a:pPr marR="0" eaLnBrk="1" hangingPunct="1"/>
            <a:endParaRPr lang="hu-HU" altLang="en-US"/>
          </a:p>
        </p:txBody>
      </p:sp>
      <p:sp>
        <p:nvSpPr>
          <p:cNvPr id="13316" name="Szövegdoboz 3"/>
          <p:cNvSpPr txBox="1">
            <a:spLocks noChangeArrowheads="1"/>
          </p:cNvSpPr>
          <p:nvPr/>
        </p:nvSpPr>
        <p:spPr bwMode="auto">
          <a:xfrm>
            <a:off x="214313" y="6357938"/>
            <a:ext cx="5929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altLang="en-US" sz="1800">
                <a:latin typeface="Lucida Sans Unicode" charset="0"/>
              </a:rPr>
              <a:t>Marsal Géza és Hornyák Attila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1"/>
          <p:cNvSpPr>
            <a:spLocks noGrp="1"/>
          </p:cNvSpPr>
          <p:nvPr>
            <p:ph idx="1"/>
          </p:nvPr>
        </p:nvSpPr>
        <p:spPr>
          <a:xfrm>
            <a:off x="457200" y="2214563"/>
            <a:ext cx="8401050" cy="4286250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 157</a:t>
            </a:r>
          </a:p>
          <a:p>
            <a:pPr eaLnBrk="1" hangingPunct="1"/>
            <a:r>
              <a:rPr lang="hu-HU" altLang="en-US" sz="3600"/>
              <a:t>Átlagéletkor:                       16 év</a:t>
            </a:r>
          </a:p>
          <a:p>
            <a:pPr eaLnBrk="1" hangingPunct="1"/>
            <a:r>
              <a:rPr lang="hu-HU" altLang="en-US" sz="3600"/>
              <a:t>Ismert Diabetes:                  5</a:t>
            </a:r>
          </a:p>
          <a:p>
            <a:pPr eaLnBrk="1" hangingPunct="1"/>
            <a:r>
              <a:rPr lang="hu-HU" altLang="en-US" sz="3600"/>
              <a:t>Ismert Pseudomonas:          6</a:t>
            </a:r>
          </a:p>
          <a:p>
            <a:pPr eaLnBrk="1" hangingPunct="1"/>
            <a:r>
              <a:rPr lang="hu-HU" altLang="en-US" sz="3600"/>
              <a:t>Nincs Genetika:                   67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Kezelt Beteg:           6</a:t>
            </a:r>
          </a:p>
          <a:p>
            <a:pPr eaLnBrk="1" hangingPunct="1"/>
            <a:endParaRPr lang="hu-HU" altLang="en-US" sz="25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/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Borsod-Abaúj-Zemplén Megyei Kórház és Egyetemi Oktató 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(Miskolc)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artalom helye 5" descr="Miskolc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9126538" cy="54292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Tartalom helye 3" descr="Miskolc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617913"/>
          </a:xfrm>
        </p:spPr>
      </p:pic>
      <p:pic>
        <p:nvPicPr>
          <p:cNvPr id="24579" name="Kép 4" descr="Miskolc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artalom helye 1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525962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Betegszám:84</a:t>
            </a:r>
          </a:p>
          <a:p>
            <a:pPr eaLnBrk="1" hangingPunct="1"/>
            <a:r>
              <a:rPr lang="hu-HU" altLang="en-US" sz="3600"/>
              <a:t>Átlagéletkor:                  28,246 év</a:t>
            </a:r>
          </a:p>
          <a:p>
            <a:pPr eaLnBrk="1" hangingPunct="1"/>
            <a:r>
              <a:rPr lang="hu-HU" altLang="en-US" sz="3600"/>
              <a:t>Ismert Diabetes:                12</a:t>
            </a:r>
          </a:p>
          <a:p>
            <a:pPr eaLnBrk="1" hangingPunct="1"/>
            <a:r>
              <a:rPr lang="hu-HU" altLang="en-US" sz="3600"/>
              <a:t>Ismert Pseudomonas:        53</a:t>
            </a:r>
          </a:p>
          <a:p>
            <a:pPr eaLnBrk="1" hangingPunct="1"/>
            <a:r>
              <a:rPr lang="hu-HU" altLang="en-US" sz="3600"/>
              <a:t>Nincs Genetika:                 10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 Kezelt Beteg:       17</a:t>
            </a:r>
          </a:p>
          <a:p>
            <a:pPr eaLnBrk="1" hangingPunct="1"/>
            <a:endParaRPr lang="hu-HU" alt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Országos Korányi TBC és Pulmonológiai Intézet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(Budapest)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Tartalom helye 3" descr="korány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00063"/>
            <a:ext cx="9144000" cy="578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artalom helye 1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4525963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 98</a:t>
            </a:r>
          </a:p>
          <a:p>
            <a:pPr eaLnBrk="1" hangingPunct="1"/>
            <a:r>
              <a:rPr lang="hu-HU" altLang="en-US" sz="3600"/>
              <a:t>Átlagéletkor:                  13,360 év</a:t>
            </a:r>
          </a:p>
          <a:p>
            <a:pPr eaLnBrk="1" hangingPunct="1"/>
            <a:r>
              <a:rPr lang="hu-HU" altLang="en-US" sz="3600"/>
              <a:t>Ismert Diabetes:                  3</a:t>
            </a:r>
          </a:p>
          <a:p>
            <a:pPr eaLnBrk="1" hangingPunct="1"/>
            <a:r>
              <a:rPr lang="hu-HU" altLang="en-US" sz="3600"/>
              <a:t>Ismert Pseudomonas:          31</a:t>
            </a:r>
          </a:p>
          <a:p>
            <a:pPr eaLnBrk="1" hangingPunct="1"/>
            <a:r>
              <a:rPr lang="hu-HU" altLang="en-US" sz="3600"/>
              <a:t>Nincs Genetika:                   3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Kezelt Beteg:          16</a:t>
            </a:r>
          </a:p>
          <a:p>
            <a:pPr eaLnBrk="1" hangingPunct="1"/>
            <a:endParaRPr lang="hu-HU" alt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Heim Pál Gyermekkórház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(Budapest)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Tartalom helye 3" descr="h.p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85813"/>
            <a:ext cx="8229600" cy="4500562"/>
          </a:xfrm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Tartalom helye 3" descr="h.p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9144000" cy="5429250"/>
          </a:xfrm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Tartalom helye 3" descr="h.p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718576"/>
            <a:ext cx="8786874" cy="4766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artalom helye 1"/>
          <p:cNvSpPr>
            <a:spLocks noGrp="1"/>
          </p:cNvSpPr>
          <p:nvPr>
            <p:ph idx="1"/>
          </p:nvPr>
        </p:nvSpPr>
        <p:spPr>
          <a:xfrm>
            <a:off x="457200" y="1643063"/>
            <a:ext cx="8543925" cy="4786312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    75</a:t>
            </a:r>
          </a:p>
          <a:p>
            <a:pPr eaLnBrk="1" hangingPunct="1"/>
            <a:r>
              <a:rPr lang="hu-HU" altLang="en-US" sz="3600"/>
              <a:t>Átlagéletkor:                    14,386 év</a:t>
            </a:r>
          </a:p>
          <a:p>
            <a:pPr eaLnBrk="1" hangingPunct="1"/>
            <a:r>
              <a:rPr lang="hu-HU" altLang="en-US" sz="3600"/>
              <a:t>Ismert Diabetes:                     2</a:t>
            </a:r>
          </a:p>
          <a:p>
            <a:pPr eaLnBrk="1" hangingPunct="1"/>
            <a:r>
              <a:rPr lang="hu-HU" altLang="en-US" sz="3600"/>
              <a:t>Ismert Pseudomonas:             28</a:t>
            </a:r>
          </a:p>
          <a:p>
            <a:pPr eaLnBrk="1" hangingPunct="1"/>
            <a:r>
              <a:rPr lang="hu-HU" altLang="en-US" sz="3600"/>
              <a:t>Nincs Genetika:                      10</a:t>
            </a:r>
          </a:p>
          <a:p>
            <a:pPr eaLnBrk="1" hangingPunct="1"/>
            <a:r>
              <a:rPr lang="hu-HU" altLang="en-US" sz="3600"/>
              <a:t>Több Központba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Kezelt Beteg:                7</a:t>
            </a:r>
          </a:p>
          <a:p>
            <a:pPr eaLnBrk="1" hangingPunct="1"/>
            <a:endParaRPr lang="hu-HU" altLang="en-US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52"/>
          </a:xfrm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Kaposi Mór Oktató 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(Mosdós) </a:t>
            </a:r>
            <a:r>
              <a:rPr lang="hu-HU" sz="2000" dirty="0" smtClean="0">
                <a:ea typeface="+mj-ea"/>
                <a:cs typeface="+mj-cs"/>
              </a:rPr>
              <a:t>ill.</a:t>
            </a:r>
            <a:r>
              <a:rPr lang="hu-HU" dirty="0" smtClean="0">
                <a:ea typeface="+mj-ea"/>
                <a:cs typeface="+mj-cs"/>
              </a:rPr>
              <a:t> </a:t>
            </a:r>
            <a:r>
              <a:rPr lang="hu-HU" sz="2000" dirty="0" smtClean="0">
                <a:ea typeface="+mj-ea"/>
                <a:cs typeface="+mj-cs"/>
              </a:rPr>
              <a:t>Magyarországi Református Egyház Mosdósi Tüdő és Szívkórháza</a:t>
            </a:r>
            <a:br>
              <a:rPr lang="hu-HU" sz="2000" dirty="0" smtClean="0">
                <a:ea typeface="+mj-ea"/>
                <a:cs typeface="+mj-cs"/>
              </a:rPr>
            </a:br>
            <a:endParaRPr lang="hu-HU" sz="20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721350"/>
          </a:xfrm>
        </p:spPr>
        <p:txBody>
          <a:bodyPr/>
          <a:lstStyle/>
          <a:p>
            <a:pPr algn="ctr" eaLnBrk="1" hangingPunct="1"/>
            <a:r>
              <a:rPr lang="hu-HU" altLang="en-US" sz="4000"/>
              <a:t>Országos adatok</a:t>
            </a:r>
          </a:p>
          <a:p>
            <a:pPr eaLnBrk="1" hangingPunct="1"/>
            <a:r>
              <a:rPr lang="hu-HU" altLang="en-US" sz="3600"/>
              <a:t>Jelenleg Ismert Betegszám: 576</a:t>
            </a:r>
          </a:p>
          <a:p>
            <a:pPr eaLnBrk="1" hangingPunct="1"/>
            <a:r>
              <a:rPr lang="hu-HU" altLang="en-US" sz="3600"/>
              <a:t>313 férfi, fiú</a:t>
            </a:r>
          </a:p>
          <a:p>
            <a:pPr eaLnBrk="1" hangingPunct="1"/>
            <a:r>
              <a:rPr lang="hu-HU" altLang="en-US" sz="3600"/>
              <a:t>263 nő, lány</a:t>
            </a:r>
          </a:p>
          <a:p>
            <a:pPr eaLnBrk="1" hangingPunct="1"/>
            <a:r>
              <a:rPr lang="hu-HU" altLang="en-US" sz="3600"/>
              <a:t>Átlagéletkor:                 15,879  év</a:t>
            </a:r>
          </a:p>
          <a:p>
            <a:pPr eaLnBrk="1" hangingPunct="1"/>
            <a:r>
              <a:rPr lang="hu-HU" altLang="en-US" sz="3600"/>
              <a:t>Ismert Diabetes:                 25</a:t>
            </a:r>
          </a:p>
          <a:p>
            <a:pPr eaLnBrk="1" hangingPunct="1"/>
            <a:r>
              <a:rPr lang="hu-HU" altLang="en-US" sz="3600"/>
              <a:t>Ismert Pseudomonas:         150</a:t>
            </a:r>
          </a:p>
          <a:p>
            <a:pPr eaLnBrk="1" hangingPunct="1"/>
            <a:r>
              <a:rPr lang="hu-HU" altLang="en-US" sz="3600"/>
              <a:t>Nincs Genetika:                  163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2800"/>
              <a:t>(2008 év elejei adatok)</a:t>
            </a:r>
          </a:p>
          <a:p>
            <a:pPr eaLnBrk="1" hangingPunct="1"/>
            <a:endParaRPr lang="hu-HU" altLang="en-US" sz="3600"/>
          </a:p>
          <a:p>
            <a:pPr eaLnBrk="1" hangingPunct="1"/>
            <a:endParaRPr lang="hu-HU" altLang="en-US" sz="360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Tartalom helye 3" descr="mosdó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0125"/>
            <a:ext cx="9144000" cy="471487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artalom helye 3" descr="mosdó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349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Kép 4" descr="mosdós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075"/>
            <a:ext cx="9144000" cy="3971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1"/>
          <p:cNvSpPr>
            <a:spLocks noGrp="1"/>
          </p:cNvSpPr>
          <p:nvPr>
            <p:ph idx="1"/>
          </p:nvPr>
        </p:nvSpPr>
        <p:spPr>
          <a:xfrm>
            <a:off x="214313" y="1928813"/>
            <a:ext cx="8786812" cy="4525962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   46</a:t>
            </a:r>
          </a:p>
          <a:p>
            <a:pPr eaLnBrk="1" hangingPunct="1"/>
            <a:r>
              <a:rPr lang="hu-HU" altLang="en-US" sz="3600"/>
              <a:t>Átlagéletkor:                     17,608 év</a:t>
            </a:r>
          </a:p>
          <a:p>
            <a:pPr eaLnBrk="1" hangingPunct="1"/>
            <a:r>
              <a:rPr lang="hu-HU" altLang="en-US" sz="3600"/>
              <a:t>Ismert Diabetes:                0 ill. n.a</a:t>
            </a:r>
          </a:p>
          <a:p>
            <a:pPr eaLnBrk="1" hangingPunct="1"/>
            <a:r>
              <a:rPr lang="hu-HU" altLang="en-US" sz="3600"/>
              <a:t>Ismert Pseudomonas:             2</a:t>
            </a:r>
          </a:p>
          <a:p>
            <a:pPr eaLnBrk="1" hangingPunct="1"/>
            <a:r>
              <a:rPr lang="hu-HU" altLang="en-US" sz="3600"/>
              <a:t>Nincs Genetika:                     26</a:t>
            </a:r>
          </a:p>
          <a:p>
            <a:pPr eaLnBrk="1" hangingPunct="1"/>
            <a:r>
              <a:rPr lang="hu-HU" altLang="en-US" sz="3600"/>
              <a:t>Több Központban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Kezelt Beteg:              5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ea typeface="+mj-ea"/>
                <a:cs typeface="+mj-cs"/>
              </a:rPr>
              <a:t>Szabolcs-Szatmár-Bereg Megyei Jósa András Oktató Kórház</a:t>
            </a:r>
            <a:br>
              <a:rPr lang="hu-HU" sz="3200" dirty="0" smtClean="0">
                <a:ea typeface="+mj-ea"/>
                <a:cs typeface="+mj-cs"/>
              </a:rPr>
            </a:br>
            <a:r>
              <a:rPr lang="hu-HU" sz="3200" dirty="0" smtClean="0">
                <a:ea typeface="+mj-ea"/>
                <a:cs typeface="+mj-cs"/>
              </a:rPr>
              <a:t>(Nyíregyháza)</a:t>
            </a:r>
            <a:endParaRPr lang="hu-HU" sz="32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y.ház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8286808" cy="535785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y.ház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928670"/>
            <a:ext cx="7868277" cy="45974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ny.ház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00108"/>
            <a:ext cx="6314088" cy="45259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 20</a:t>
            </a:r>
          </a:p>
          <a:p>
            <a:pPr eaLnBrk="1" hangingPunct="1"/>
            <a:r>
              <a:rPr lang="hu-HU" altLang="en-US" sz="3600"/>
              <a:t>Átlagéletkor:                         15 év</a:t>
            </a:r>
          </a:p>
          <a:p>
            <a:pPr eaLnBrk="1" hangingPunct="1"/>
            <a:r>
              <a:rPr lang="hu-HU" altLang="en-US" sz="3600"/>
              <a:t>Ismert Diabetes:                     3</a:t>
            </a:r>
          </a:p>
          <a:p>
            <a:pPr eaLnBrk="1" hangingPunct="1"/>
            <a:r>
              <a:rPr lang="hu-HU" altLang="en-US" sz="3600"/>
              <a:t>Ismert Pseudomonas:            13</a:t>
            </a:r>
          </a:p>
          <a:p>
            <a:pPr eaLnBrk="1" hangingPunct="1"/>
            <a:r>
              <a:rPr lang="hu-HU" altLang="en-US" sz="3600"/>
              <a:t>Nincs Genetika:                      1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Kezelt Beteg:             5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Kenézy Gyula 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 (Debrecen)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enézy Gy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857232"/>
            <a:ext cx="8858280" cy="450059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enézy Gy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1071546"/>
            <a:ext cx="8364511" cy="4429156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   25</a:t>
            </a:r>
          </a:p>
          <a:p>
            <a:pPr eaLnBrk="1" hangingPunct="1"/>
            <a:r>
              <a:rPr lang="hu-HU" altLang="en-US" sz="3600"/>
              <a:t>Átlagéletkor:                          9 év</a:t>
            </a:r>
          </a:p>
          <a:p>
            <a:pPr eaLnBrk="1" hangingPunct="1"/>
            <a:r>
              <a:rPr lang="hu-HU" altLang="en-US" sz="3600"/>
              <a:t>Ismert Diabetes:                      1</a:t>
            </a:r>
          </a:p>
          <a:p>
            <a:pPr eaLnBrk="1" hangingPunct="1"/>
            <a:r>
              <a:rPr lang="hu-HU" altLang="en-US" sz="3600"/>
              <a:t>Ismert Pseudomonas:              5</a:t>
            </a:r>
          </a:p>
          <a:p>
            <a:pPr eaLnBrk="1" hangingPunct="1"/>
            <a:r>
              <a:rPr lang="hu-HU" altLang="en-US" sz="3600"/>
              <a:t>Nincs Genetika:                       3</a:t>
            </a:r>
          </a:p>
          <a:p>
            <a:pPr eaLnBrk="1" hangingPunct="1"/>
            <a:r>
              <a:rPr lang="hu-HU" altLang="en-US" sz="3600"/>
              <a:t>Több Központban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 Kezelt Beteg:             5</a:t>
            </a:r>
          </a:p>
          <a:p>
            <a:pPr eaLnBrk="1" hangingPunct="1"/>
            <a:endParaRPr lang="hu-HU" altLang="en-US" sz="36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ea typeface="+mj-ea"/>
                <a:cs typeface="+mj-cs"/>
              </a:rPr>
              <a:t>DOTE Gyermekklinika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(Debrecen)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hu-HU" altLang="en-US" sz="2800"/>
              <a:t>Miskolc                        157  (6)</a:t>
            </a:r>
          </a:p>
          <a:p>
            <a:pPr eaLnBrk="1" hangingPunct="1"/>
            <a:r>
              <a:rPr lang="hu-HU" altLang="en-US" sz="2800"/>
              <a:t>Korányi 			        84 (17) </a:t>
            </a:r>
          </a:p>
          <a:p>
            <a:pPr eaLnBrk="1" hangingPunct="1"/>
            <a:r>
              <a:rPr lang="hu-HU" altLang="en-US" sz="2800"/>
              <a:t>Heim. P                         98 (16)</a:t>
            </a:r>
          </a:p>
          <a:p>
            <a:pPr eaLnBrk="1" hangingPunct="1"/>
            <a:r>
              <a:rPr lang="hu-HU" altLang="en-US" sz="2800"/>
              <a:t>Mosdós                         75   (7)</a:t>
            </a:r>
          </a:p>
          <a:p>
            <a:pPr eaLnBrk="1" hangingPunct="1"/>
            <a:r>
              <a:rPr lang="hu-HU" altLang="en-US" sz="2800"/>
              <a:t>Nyíregyháza                  46   (5)</a:t>
            </a:r>
          </a:p>
          <a:p>
            <a:pPr eaLnBrk="1" hangingPunct="1"/>
            <a:r>
              <a:rPr lang="hu-HU" altLang="en-US" sz="2800"/>
              <a:t>Debrecen                      20   (5)</a:t>
            </a:r>
          </a:p>
          <a:p>
            <a:pPr eaLnBrk="1" hangingPunct="1"/>
            <a:r>
              <a:rPr lang="hu-HU" altLang="en-US" sz="2800"/>
              <a:t>DOTE                            25   (5)</a:t>
            </a:r>
          </a:p>
          <a:p>
            <a:pPr eaLnBrk="1" hangingPunct="1"/>
            <a:r>
              <a:rPr lang="hu-HU" altLang="en-US" sz="2800"/>
              <a:t>SZTE                             23   (0)</a:t>
            </a:r>
          </a:p>
          <a:p>
            <a:pPr eaLnBrk="1" hangingPunct="1"/>
            <a:r>
              <a:rPr lang="hu-HU" altLang="en-US" sz="2800"/>
              <a:t>Deszk                            9    (0)</a:t>
            </a:r>
          </a:p>
          <a:p>
            <a:pPr eaLnBrk="1" hangingPunct="1"/>
            <a:r>
              <a:rPr lang="hu-HU" altLang="en-US" sz="2800"/>
              <a:t>Szombathely                16    (4)</a:t>
            </a:r>
          </a:p>
          <a:p>
            <a:pPr eaLnBrk="1" hangingPunct="1"/>
            <a:r>
              <a:rPr lang="hu-HU" altLang="en-US" sz="2800"/>
              <a:t>SOTE I. sz. Gy.k            18   (5) </a:t>
            </a:r>
          </a:p>
          <a:p>
            <a:pPr eaLnBrk="1" hangingPunct="1"/>
            <a:r>
              <a:rPr lang="hu-HU" altLang="en-US" sz="2800"/>
              <a:t>Győr                             22   (3)</a:t>
            </a:r>
          </a:p>
          <a:p>
            <a:pPr eaLnBrk="1" hangingPunct="1"/>
            <a:r>
              <a:rPr lang="hu-HU" altLang="en-US" sz="2800"/>
              <a:t>Törökbálint                    9   (3)</a:t>
            </a:r>
          </a:p>
          <a:p>
            <a:pPr eaLnBrk="1" hangingPunct="1"/>
            <a:r>
              <a:rPr lang="hu-HU" altLang="en-US" sz="2800"/>
              <a:t>Ajka                                4  (2)</a:t>
            </a:r>
            <a:endParaRPr lang="hu-HU" altLang="en-US" sz="2800">
              <a:solidFill>
                <a:schemeClr val="bg1"/>
              </a:solidFill>
            </a:endParaRPr>
          </a:p>
          <a:p>
            <a:pPr eaLnBrk="1" hangingPunct="1">
              <a:buFont typeface="Wingdings 3" charset="2"/>
              <a:buNone/>
            </a:pPr>
            <a:endParaRPr lang="hu-HU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OT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714375"/>
            <a:ext cx="8229600" cy="4786313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OT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7375"/>
            <a:ext cx="9144000" cy="4000500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</p:spPr>
      </p:pic>
      <p:sp>
        <p:nvSpPr>
          <p:cNvPr id="44035" name="Szövegdoboz 4"/>
          <p:cNvSpPr txBox="1">
            <a:spLocks noChangeArrowheads="1"/>
          </p:cNvSpPr>
          <p:nvPr/>
        </p:nvSpPr>
        <p:spPr bwMode="auto">
          <a:xfrm>
            <a:off x="2928938" y="6286500"/>
            <a:ext cx="1338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altLang="en-US" sz="1800"/>
              <a:t>Felnőtt férfi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23</a:t>
            </a:r>
          </a:p>
          <a:p>
            <a:pPr eaLnBrk="1" hangingPunct="1"/>
            <a:r>
              <a:rPr lang="hu-HU" altLang="en-US" sz="3600"/>
              <a:t>Átlagéletkor:                  12,217 év</a:t>
            </a:r>
          </a:p>
          <a:p>
            <a:pPr eaLnBrk="1" hangingPunct="1"/>
            <a:r>
              <a:rPr lang="hu-HU" altLang="en-US" sz="3600"/>
              <a:t>Ismert Diabetes:             0 ill. n.a</a:t>
            </a:r>
          </a:p>
          <a:p>
            <a:pPr eaLnBrk="1" hangingPunct="1"/>
            <a:r>
              <a:rPr lang="hu-HU" altLang="en-US" sz="3600"/>
              <a:t>Ismert Pseudomonas:     0 ill. n.a</a:t>
            </a:r>
          </a:p>
          <a:p>
            <a:pPr eaLnBrk="1" hangingPunct="1"/>
            <a:r>
              <a:rPr lang="hu-HU" altLang="en-US" sz="3600"/>
              <a:t>Nincs Genetika:              0 ill. n.a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Kezelt Beteg:      0 ill. n.a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dirty="0" smtClean="0">
                <a:ea typeface="+mj-ea"/>
                <a:cs typeface="+mj-cs"/>
              </a:rPr>
              <a:t>SZTE Gyermekklinika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(Szeged)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zeged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8671030" cy="4792678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zegedT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715404" cy="531220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artalom helye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txBody>
          <a:bodyPr/>
          <a:lstStyle/>
          <a:p>
            <a:pPr eaLnBrk="1" hangingPunct="1"/>
            <a:r>
              <a:rPr lang="hu-HU" altLang="en-US" sz="3600"/>
              <a:t>Jelenleg Ismert Betegszám:  9</a:t>
            </a:r>
          </a:p>
          <a:p>
            <a:pPr eaLnBrk="1" hangingPunct="1"/>
            <a:r>
              <a:rPr lang="hu-HU" altLang="en-US" sz="3600"/>
              <a:t>Átlagéletkor:                       22 év</a:t>
            </a:r>
          </a:p>
          <a:p>
            <a:pPr eaLnBrk="1" hangingPunct="1"/>
            <a:r>
              <a:rPr lang="hu-HU" altLang="en-US" sz="3600"/>
              <a:t>Ismert Diabetes:                   1</a:t>
            </a:r>
          </a:p>
          <a:p>
            <a:pPr eaLnBrk="1" hangingPunct="1"/>
            <a:r>
              <a:rPr lang="hu-HU" altLang="en-US" sz="3600"/>
              <a:t>Ismert Pseudomonas:           6</a:t>
            </a:r>
          </a:p>
          <a:p>
            <a:pPr eaLnBrk="1" hangingPunct="1"/>
            <a:r>
              <a:rPr lang="hu-HU" altLang="en-US" sz="3600"/>
              <a:t>Nincs Genetika:                    0   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  Kezelt Beteg:    0 ill. n.a</a:t>
            </a:r>
          </a:p>
          <a:p>
            <a:pPr eaLnBrk="1" hangingPunct="1"/>
            <a:endParaRPr lang="hu-HU" altLang="en-US" sz="36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sz="3200" dirty="0" smtClean="0">
                <a:ea typeface="+mj-ea"/>
                <a:cs typeface="+mj-cs"/>
              </a:rPr>
              <a:t>Csongrád Megyei Önkormányzat Mellkasi Betegségek Szakkórháza</a:t>
            </a:r>
            <a:br>
              <a:rPr lang="hu-HU" sz="3200" dirty="0" smtClean="0">
                <a:ea typeface="+mj-ea"/>
                <a:cs typeface="+mj-cs"/>
              </a:rPr>
            </a:br>
            <a:r>
              <a:rPr lang="hu-HU" sz="3200" dirty="0" smtClean="0">
                <a:ea typeface="+mj-ea"/>
                <a:cs typeface="+mj-cs"/>
              </a:rPr>
              <a:t>(Deszk)</a:t>
            </a:r>
            <a:endParaRPr lang="hu-HU" sz="32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esz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7" y="928670"/>
            <a:ext cx="8723229" cy="4929222"/>
          </a:xfrm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  16</a:t>
            </a:r>
          </a:p>
          <a:p>
            <a:pPr eaLnBrk="1" hangingPunct="1"/>
            <a:r>
              <a:rPr lang="hu-HU" altLang="en-US" sz="3600"/>
              <a:t>Átlagéletkor:                  12,071 év</a:t>
            </a:r>
          </a:p>
          <a:p>
            <a:pPr eaLnBrk="1" hangingPunct="1"/>
            <a:r>
              <a:rPr lang="hu-HU" altLang="en-US" sz="3600"/>
              <a:t>Ismert Diabetes:                     1</a:t>
            </a:r>
          </a:p>
          <a:p>
            <a:pPr eaLnBrk="1" hangingPunct="1"/>
            <a:r>
              <a:rPr lang="hu-HU" altLang="en-US" sz="3600"/>
              <a:t>Ismert Pseudomonas:             2</a:t>
            </a:r>
          </a:p>
          <a:p>
            <a:pPr eaLnBrk="1" hangingPunct="1"/>
            <a:r>
              <a:rPr lang="hu-HU" altLang="en-US" sz="3600"/>
              <a:t>Nincs Genetika:                     10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Kezelt Beteg:             4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dirty="0" smtClean="0">
                <a:ea typeface="+mj-ea"/>
                <a:cs typeface="+mj-cs"/>
              </a:rPr>
              <a:t>Szombathely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Tartalom helye 3" descr="Sz.hely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481138"/>
            <a:ext cx="8072437" cy="45259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Tartalom helye 3" descr="sz.hely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714375"/>
            <a:ext cx="8001000" cy="500221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u-HU" altLang="en-US" sz="1600" b="1"/>
          </a:p>
          <a:p>
            <a:endParaRPr lang="hu-HU" altLang="en-US" sz="1600" b="1"/>
          </a:p>
          <a:p>
            <a:r>
              <a:rPr lang="hu-HU" altLang="en-US" sz="2400" b="1"/>
              <a:t>Központ Nélküli</a:t>
            </a:r>
            <a:r>
              <a:rPr lang="hu-HU" altLang="en-US" sz="2400" b="1">
                <a:solidFill>
                  <a:schemeClr val="bg1"/>
                </a:solidFill>
              </a:rPr>
              <a:t> </a:t>
            </a:r>
            <a:r>
              <a:rPr lang="hu-HU" altLang="en-US" sz="2400" b="1"/>
              <a:t>______________________________________ 9</a:t>
            </a:r>
          </a:p>
          <a:p>
            <a:endParaRPr lang="hu-HU" altLang="en-US" sz="2400" b="1"/>
          </a:p>
          <a:p>
            <a:r>
              <a:rPr lang="hu-HU" altLang="en-US" sz="2400" b="1"/>
              <a:t>Miskolc /  Nyíregyháza________________________________ 2 </a:t>
            </a:r>
          </a:p>
          <a:p>
            <a:r>
              <a:rPr lang="hu-HU" altLang="en-US" sz="2400" b="1"/>
              <a:t>Miskolc / Szombathely ________________________________1</a:t>
            </a:r>
          </a:p>
          <a:p>
            <a:r>
              <a:rPr lang="hu-HU" altLang="en-US" sz="2400" b="1"/>
              <a:t>Nyíregyháza/ Debrecen ______  ________________________1</a:t>
            </a:r>
          </a:p>
          <a:p>
            <a:r>
              <a:rPr lang="hu-HU" altLang="en-US" sz="2400" b="1"/>
              <a:t>Debrecen / Mosdós ___________________________________1 </a:t>
            </a:r>
          </a:p>
          <a:p>
            <a:r>
              <a:rPr lang="hu-HU" altLang="en-US" sz="2400" b="1"/>
              <a:t>DOTE / Debrecen______________________________________2 </a:t>
            </a:r>
          </a:p>
          <a:p>
            <a:r>
              <a:rPr lang="hu-HU" altLang="en-US" sz="2400" b="1"/>
              <a:t>DOTE / Heim Pál ______________________________________1 </a:t>
            </a:r>
          </a:p>
          <a:p>
            <a:r>
              <a:rPr lang="hu-HU" altLang="en-US" sz="2400" b="1"/>
              <a:t>DOTE / SOTE I. sz. Gy.k.__________________________ ____ 1</a:t>
            </a:r>
          </a:p>
          <a:p>
            <a:r>
              <a:rPr lang="hu-HU" altLang="en-US" sz="2400" b="1"/>
              <a:t>Heim Pál / Törökbálint _______________________________  1 </a:t>
            </a:r>
          </a:p>
          <a:p>
            <a:r>
              <a:rPr lang="hu-HU" altLang="en-US" sz="2400" b="1"/>
              <a:t>Heim Pál / Győr _______________________________________1 </a:t>
            </a:r>
          </a:p>
          <a:p>
            <a:r>
              <a:rPr lang="hu-HU" altLang="en-US" sz="2400" b="1"/>
              <a:t>Heim Pál / SOTE I. sz. Gy.k. ___________________________ 1</a:t>
            </a:r>
          </a:p>
          <a:p>
            <a:r>
              <a:rPr lang="hu-HU" altLang="en-US" sz="2400" b="1"/>
              <a:t>Heim Pál / Szombathely_______________________________ 1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 18</a:t>
            </a:r>
          </a:p>
          <a:p>
            <a:pPr eaLnBrk="1" hangingPunct="1"/>
            <a:r>
              <a:rPr lang="hu-HU" altLang="en-US" sz="3600"/>
              <a:t>Átlagéletkor:                         11 év</a:t>
            </a:r>
          </a:p>
          <a:p>
            <a:pPr eaLnBrk="1" hangingPunct="1"/>
            <a:r>
              <a:rPr lang="hu-HU" altLang="en-US" sz="3600"/>
              <a:t>Ismert Diabetes:                      2</a:t>
            </a:r>
          </a:p>
          <a:p>
            <a:pPr eaLnBrk="1" hangingPunct="1"/>
            <a:r>
              <a:rPr lang="hu-HU" altLang="en-US" sz="3600"/>
              <a:t>Ismert Pseudomonas:            12</a:t>
            </a:r>
          </a:p>
          <a:p>
            <a:pPr eaLnBrk="1" hangingPunct="1"/>
            <a:r>
              <a:rPr lang="hu-HU" altLang="en-US" sz="3600"/>
              <a:t>Nincs Genetika:                       0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 Kezelt Beteg:             5</a:t>
            </a:r>
          </a:p>
          <a:p>
            <a:pPr eaLnBrk="1" hangingPunct="1"/>
            <a:endParaRPr lang="hu-HU" altLang="en-US" sz="36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sz="2800" dirty="0" smtClean="0">
                <a:ea typeface="+mj-ea"/>
                <a:cs typeface="+mj-cs"/>
              </a:rPr>
              <a:t>Semmelweis Egyetem I. számú Gyermekklinika</a:t>
            </a:r>
            <a:br>
              <a:rPr lang="hu-HU" sz="2800" dirty="0" smtClean="0">
                <a:ea typeface="+mj-ea"/>
                <a:cs typeface="+mj-cs"/>
              </a:rPr>
            </a:br>
            <a:r>
              <a:rPr lang="hu-HU" sz="2800" dirty="0" smtClean="0">
                <a:ea typeface="+mj-ea"/>
                <a:cs typeface="+mj-cs"/>
              </a:rPr>
              <a:t>(Budapest)</a:t>
            </a:r>
            <a:endParaRPr lang="hu-HU" sz="2800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ot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7706954" cy="514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sot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558338" cy="4714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22</a:t>
            </a:r>
          </a:p>
          <a:p>
            <a:pPr eaLnBrk="1" hangingPunct="1"/>
            <a:r>
              <a:rPr lang="hu-HU" altLang="en-US" sz="3600"/>
              <a:t>Átlagéletkor:                       11 év</a:t>
            </a:r>
          </a:p>
          <a:p>
            <a:pPr eaLnBrk="1" hangingPunct="1"/>
            <a:r>
              <a:rPr lang="hu-HU" altLang="en-US" sz="3600"/>
              <a:t>Ismert Diabetes:               0 ill. n.a</a:t>
            </a:r>
          </a:p>
          <a:p>
            <a:pPr eaLnBrk="1" hangingPunct="1"/>
            <a:r>
              <a:rPr lang="hu-HU" altLang="en-US" sz="3600"/>
              <a:t>Ismert Pseudomonas:           7</a:t>
            </a:r>
          </a:p>
          <a:p>
            <a:pPr eaLnBrk="1" hangingPunct="1"/>
            <a:r>
              <a:rPr lang="hu-HU" altLang="en-US" sz="3600"/>
              <a:t> Nincs Genetika:                   0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Kezelt Beteg:           3                 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dirty="0" smtClean="0">
                <a:ea typeface="+mj-ea"/>
                <a:cs typeface="+mj-cs"/>
              </a:rPr>
              <a:t>Petz Aladár Megyei 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(Győr)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győ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965721" cy="54869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7347" name="Szövegdoboz 4"/>
          <p:cNvSpPr txBox="1">
            <a:spLocks noChangeArrowheads="1"/>
          </p:cNvSpPr>
          <p:nvPr/>
        </p:nvSpPr>
        <p:spPr bwMode="auto">
          <a:xfrm>
            <a:off x="4214813" y="6429375"/>
            <a:ext cx="189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hu-HU" altLang="en-US" sz="1800"/>
              <a:t>18 év felett: 2 nő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9</a:t>
            </a:r>
          </a:p>
          <a:p>
            <a:pPr eaLnBrk="1" hangingPunct="1"/>
            <a:r>
              <a:rPr lang="hu-HU" altLang="en-US" sz="3600"/>
              <a:t>Átlagéletkor:                  12,666 év</a:t>
            </a:r>
          </a:p>
          <a:p>
            <a:pPr eaLnBrk="1" hangingPunct="1"/>
            <a:r>
              <a:rPr lang="hu-HU" altLang="en-US" sz="3600"/>
              <a:t>Ismert Diabetes:              0 ill. n.a</a:t>
            </a:r>
          </a:p>
          <a:p>
            <a:pPr eaLnBrk="1" hangingPunct="1"/>
            <a:r>
              <a:rPr lang="hu-HU" altLang="en-US" sz="3600"/>
              <a:t>Ismert Pseudomonas:          3</a:t>
            </a:r>
          </a:p>
          <a:p>
            <a:pPr eaLnBrk="1" hangingPunct="1"/>
            <a:r>
              <a:rPr lang="hu-HU" altLang="en-US" sz="3600"/>
              <a:t>Nincs Genetika:                   0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/>
            <a:r>
              <a:rPr lang="hu-HU" altLang="en-US" sz="3600"/>
              <a:t>              Kezelt Beteg:         3</a:t>
            </a:r>
          </a:p>
          <a:p>
            <a:pPr eaLnBrk="1" hangingPunct="1"/>
            <a:endParaRPr lang="hu-HU" altLang="en-US" sz="36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dirty="0" smtClean="0">
                <a:ea typeface="+mj-ea"/>
                <a:cs typeface="+mj-cs"/>
              </a:rPr>
              <a:t>Pest Megyei Tüdőgyógyintézet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(Törökbálint)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t.balin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8001056" cy="5078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en-US" sz="3600"/>
              <a:t>Jelenleg Ismert Betegszám:   4</a:t>
            </a:r>
          </a:p>
          <a:p>
            <a:pPr eaLnBrk="1" hangingPunct="1"/>
            <a:r>
              <a:rPr lang="hu-HU" altLang="en-US" sz="3600"/>
              <a:t>Átlagéletkor:                         4 év</a:t>
            </a:r>
          </a:p>
          <a:p>
            <a:pPr eaLnBrk="1" hangingPunct="1"/>
            <a:r>
              <a:rPr lang="hu-HU" altLang="en-US" sz="3600"/>
              <a:t>Ismert Diabetes:             0 ill. n.a</a:t>
            </a:r>
          </a:p>
          <a:p>
            <a:pPr eaLnBrk="1" hangingPunct="1"/>
            <a:r>
              <a:rPr lang="hu-HU" altLang="en-US" sz="3600"/>
              <a:t>Ismert Pseudomonas:             1</a:t>
            </a:r>
          </a:p>
          <a:p>
            <a:pPr eaLnBrk="1" hangingPunct="1"/>
            <a:r>
              <a:rPr lang="hu-HU" altLang="en-US" sz="3600"/>
              <a:t>Nincs Genetika:                      2</a:t>
            </a:r>
          </a:p>
          <a:p>
            <a:pPr eaLnBrk="1" hangingPunct="1"/>
            <a:r>
              <a:rPr lang="hu-HU" altLang="en-US" sz="3600"/>
              <a:t>Több Központban </a:t>
            </a:r>
          </a:p>
          <a:p>
            <a:pPr eaLnBrk="1" hangingPunct="1">
              <a:buFont typeface="Wingdings 3" charset="2"/>
              <a:buNone/>
            </a:pPr>
            <a:r>
              <a:rPr lang="hu-HU" altLang="en-US" sz="3600"/>
              <a:t>                Kezelt Beteg:    0 ill. n.a</a:t>
            </a:r>
          </a:p>
          <a:p>
            <a:pPr eaLnBrk="1" hangingPunct="1"/>
            <a:endParaRPr lang="hu-HU" altLang="en-US" sz="3600"/>
          </a:p>
          <a:p>
            <a:pPr eaLnBrk="1" hangingPunct="1"/>
            <a:endParaRPr lang="hu-HU" altLang="en-US" sz="360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hangingPunct="1">
              <a:defRPr/>
            </a:pPr>
            <a:r>
              <a:rPr lang="hu-HU" dirty="0" smtClean="0">
                <a:ea typeface="+mj-ea"/>
                <a:cs typeface="+mj-cs"/>
              </a:rPr>
              <a:t>Magyar Imre Kórház</a:t>
            </a:r>
            <a:br>
              <a:rPr lang="hu-HU" dirty="0" smtClean="0">
                <a:ea typeface="+mj-ea"/>
                <a:cs typeface="+mj-cs"/>
              </a:rPr>
            </a:br>
            <a:r>
              <a:rPr lang="hu-HU" dirty="0" smtClean="0">
                <a:ea typeface="+mj-ea"/>
                <a:cs typeface="+mj-cs"/>
              </a:rPr>
              <a:t> (Ajka)</a:t>
            </a:r>
            <a:endParaRPr lang="hu-HU" dirty="0"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j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7925168" cy="45259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artalom helye 1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5740400"/>
          </a:xfrm>
        </p:spPr>
        <p:txBody>
          <a:bodyPr/>
          <a:lstStyle/>
          <a:p>
            <a:pPr algn="ctr" eaLnBrk="1" hangingPunct="1">
              <a:buFont typeface="Wingdings 3" charset="2"/>
              <a:buNone/>
            </a:pPr>
            <a:r>
              <a:rPr lang="hu-HU" altLang="en-US" sz="4000"/>
              <a:t>     </a:t>
            </a:r>
          </a:p>
          <a:p>
            <a:pPr algn="ctr" eaLnBrk="1" hangingPunct="1">
              <a:buFont typeface="Wingdings 3" charset="2"/>
              <a:buNone/>
            </a:pPr>
            <a:endParaRPr lang="hu-HU" altLang="en-US" sz="4000">
              <a:solidFill>
                <a:srgbClr val="B54A10"/>
              </a:solidFill>
            </a:endParaRPr>
          </a:p>
          <a:p>
            <a:pPr algn="ctr" eaLnBrk="1" hangingPunct="1">
              <a:buFont typeface="Wingdings 3" charset="2"/>
              <a:buNone/>
            </a:pPr>
            <a:endParaRPr lang="hu-HU" altLang="en-US" sz="4000">
              <a:solidFill>
                <a:srgbClr val="B54A10"/>
              </a:solidFill>
            </a:endParaRPr>
          </a:p>
          <a:p>
            <a:pPr algn="ctr" eaLnBrk="1" hangingPunct="1">
              <a:buFont typeface="Wingdings 3" charset="2"/>
              <a:buNone/>
            </a:pPr>
            <a:endParaRPr lang="hu-HU" altLang="en-US" sz="4000">
              <a:solidFill>
                <a:srgbClr val="B54A10"/>
              </a:solidFill>
            </a:endParaRPr>
          </a:p>
          <a:p>
            <a:pPr algn="ctr" eaLnBrk="1" hangingPunct="1">
              <a:buFont typeface="Wingdings 3" charset="2"/>
              <a:buNone/>
            </a:pPr>
            <a:r>
              <a:rPr lang="hu-HU" altLang="en-US" sz="4400">
                <a:solidFill>
                  <a:srgbClr val="B54A10"/>
                </a:solidFill>
              </a:rPr>
              <a:t>Köszönjük a  Figyelmüket!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3" charset="2"/>
              <a:buNone/>
            </a:pPr>
            <a:endParaRPr lang="hu-HU" altLang="en-US" sz="2400" b="1"/>
          </a:p>
          <a:p>
            <a:endParaRPr lang="hu-HU" altLang="en-US" sz="2400" b="1"/>
          </a:p>
          <a:p>
            <a:r>
              <a:rPr lang="hu-HU" altLang="en-US" sz="2400" b="1"/>
              <a:t>Mosdós/ Szombathely_________________________________2 </a:t>
            </a:r>
          </a:p>
          <a:p>
            <a:r>
              <a:rPr lang="hu-HU" altLang="en-US" sz="2400" b="1"/>
              <a:t>Mosdós / SOTE I. sz. Gy.k._____________________________2 </a:t>
            </a:r>
          </a:p>
          <a:p>
            <a:r>
              <a:rPr lang="hu-HU" altLang="en-US" sz="2400" b="1"/>
              <a:t>Korányi / Miskolc _______________________________ _____ 1 </a:t>
            </a:r>
          </a:p>
          <a:p>
            <a:r>
              <a:rPr lang="hu-HU" altLang="en-US" sz="2400" b="1"/>
              <a:t>Korányi / Debrecen____________________________________1</a:t>
            </a:r>
          </a:p>
          <a:p>
            <a:r>
              <a:rPr lang="hu-HU" altLang="en-US" sz="2400" b="1"/>
              <a:t>Korányi / Heim Pál__________________________ _________11 </a:t>
            </a:r>
          </a:p>
          <a:p>
            <a:r>
              <a:rPr lang="hu-HU" altLang="en-US" sz="2400" b="1"/>
              <a:t>Korányi / Mosdós______________________________________2</a:t>
            </a:r>
          </a:p>
          <a:p>
            <a:r>
              <a:rPr lang="hu-HU" altLang="en-US" sz="2400" b="1"/>
              <a:t>Korányi / SOTE I. sz. Gy.k. _____________________________1</a:t>
            </a:r>
          </a:p>
          <a:p>
            <a:r>
              <a:rPr lang="hu-HU" altLang="en-US" sz="2400" b="1"/>
              <a:t>Győr/ Törökbálint____________________________ _________2</a:t>
            </a:r>
          </a:p>
          <a:p>
            <a:r>
              <a:rPr lang="hu-HU" altLang="en-US" sz="2400" b="1"/>
              <a:t>Miskolc/ Nyíregyháza/ Korányi _______________ ________ 1</a:t>
            </a:r>
          </a:p>
          <a:p>
            <a:r>
              <a:rPr lang="hu-HU" altLang="en-US" sz="2400" b="1"/>
              <a:t>Miskolc / Nyíregyháza / DOTE _________________________1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50" y="0"/>
            <a:ext cx="102552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országos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3" y="571500"/>
            <a:ext cx="8928100" cy="4786313"/>
          </a:xfrm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Tartalom helye 3" descr="országos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9144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5" name="Kép 6" descr="országos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Tartalom helye 3" descr="országos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7188"/>
            <a:ext cx="9144000" cy="564991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1071538" y="142852"/>
            <a:ext cx="728667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Kor szerinti megoszlás éves bontásban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artalom helye 3" descr="országo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14375"/>
            <a:ext cx="9144000" cy="2714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1507" name="Szövegdoboz 4"/>
          <p:cNvSpPr txBox="1">
            <a:spLocks noChangeArrowheads="1"/>
          </p:cNvSpPr>
          <p:nvPr/>
        </p:nvSpPr>
        <p:spPr bwMode="auto">
          <a:xfrm>
            <a:off x="1857375" y="214313"/>
            <a:ext cx="5214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hu-HU" altLang="en-US">
                <a:latin typeface="Lucida Sans Unicode" charset="0"/>
              </a:rPr>
              <a:t>Kor szerinti bontás 18 év alatt</a:t>
            </a:r>
          </a:p>
        </p:txBody>
      </p:sp>
      <p:pic>
        <p:nvPicPr>
          <p:cNvPr id="15364" name="Kép 6" descr="országos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97338"/>
            <a:ext cx="9144000" cy="276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9" name="Szövegdoboz 7"/>
          <p:cNvSpPr txBox="1">
            <a:spLocks noChangeArrowheads="1"/>
          </p:cNvSpPr>
          <p:nvPr/>
        </p:nvSpPr>
        <p:spPr bwMode="auto">
          <a:xfrm>
            <a:off x="2071688" y="3714750"/>
            <a:ext cx="535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hu-HU" altLang="en-US">
                <a:latin typeface="Lucida Sans Unicode" charset="0"/>
              </a:rPr>
              <a:t>Kor szerinti bontás 18 év felett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étatér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85F827D44F8DF4FB4E717DA050CF014" ma:contentTypeVersion="0" ma:contentTypeDescription="Új dokumentum létrehozása." ma:contentTypeScope="" ma:versionID="7c0d95e611ed178ef524e7f857e6e7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6635C7-9C17-44B6-B271-F071AE80BE0A}"/>
</file>

<file path=customXml/itemProps2.xml><?xml version="1.0" encoding="utf-8"?>
<ds:datastoreItem xmlns:ds="http://schemas.openxmlformats.org/officeDocument/2006/customXml" ds:itemID="{3B2187A5-6BAC-4F4B-8BF7-4861E8544C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D7AFD-BE46-4BD3-9CD7-4E62BABB44D3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F5F8F00-6FFE-4426-9E3D-8356C717CDA2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447</TotalTime>
  <Words>704</Words>
  <Application>Microsoft Macintosh PowerPoint</Application>
  <PresentationFormat>On-screen Show (4:3)</PresentationFormat>
  <Paragraphs>176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ＭＳ Ｐゴシック</vt:lpstr>
      <vt:lpstr>Lucida Sans Unicode</vt:lpstr>
      <vt:lpstr>Wingdings 3</vt:lpstr>
      <vt:lpstr>Verdana</vt:lpstr>
      <vt:lpstr>Wingdings 2</vt:lpstr>
      <vt:lpstr>Calibri</vt:lpstr>
      <vt:lpstr>Sétatér</vt:lpstr>
      <vt:lpstr>Cisztás Fibrózis Tudományos ülés Miskolc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Borsod-Abaúj-Zemplén Megyei Kórház és Egyetemi Oktató Kórház (Miskolc)</vt:lpstr>
      <vt:lpstr>PowerPoint Presentation</vt:lpstr>
      <vt:lpstr>PowerPoint Presentation</vt:lpstr>
      <vt:lpstr>Országos Korányi TBC és Pulmonológiai Intézet (Budapest)</vt:lpstr>
      <vt:lpstr>PowerPoint Presentation</vt:lpstr>
      <vt:lpstr>Heim Pál Gyermekkórház (Budapest)</vt:lpstr>
      <vt:lpstr>PowerPoint Presentation</vt:lpstr>
      <vt:lpstr>PowerPoint Presentation</vt:lpstr>
      <vt:lpstr>PowerPoint Presentation</vt:lpstr>
      <vt:lpstr>Kaposi Mór Oktató Kórház (Mosdós) ill. Magyarországi Református Egyház Mosdósi Tüdő és Szívkórháza </vt:lpstr>
      <vt:lpstr>PowerPoint Presentation</vt:lpstr>
      <vt:lpstr>PowerPoint Presentation</vt:lpstr>
      <vt:lpstr>Szabolcs-Szatmár-Bereg Megyei Jósa András Oktató Kórház (Nyíregyháza)</vt:lpstr>
      <vt:lpstr>PowerPoint Presentation</vt:lpstr>
      <vt:lpstr>PowerPoint Presentation</vt:lpstr>
      <vt:lpstr>PowerPoint Presentation</vt:lpstr>
      <vt:lpstr>Kenézy Gyula Kórház  (Debrecen)</vt:lpstr>
      <vt:lpstr>PowerPoint Presentation</vt:lpstr>
      <vt:lpstr>PowerPoint Presentation</vt:lpstr>
      <vt:lpstr>DOTE Gyermekklinika (Debrecen)</vt:lpstr>
      <vt:lpstr>PowerPoint Presentation</vt:lpstr>
      <vt:lpstr>PowerPoint Presentation</vt:lpstr>
      <vt:lpstr>SZTE Gyermekklinika (Szeged)</vt:lpstr>
      <vt:lpstr>PowerPoint Presentation</vt:lpstr>
      <vt:lpstr>PowerPoint Presentation</vt:lpstr>
      <vt:lpstr>Csongrád Megyei Önkormányzat Mellkasi Betegségek Szakkórháza (Deszk)</vt:lpstr>
      <vt:lpstr>PowerPoint Presentation</vt:lpstr>
      <vt:lpstr>Szombathely</vt:lpstr>
      <vt:lpstr>PowerPoint Presentation</vt:lpstr>
      <vt:lpstr>PowerPoint Presentation</vt:lpstr>
      <vt:lpstr>Semmelweis Egyetem I. számú Gyermekklinika (Budapest)</vt:lpstr>
      <vt:lpstr>PowerPoint Presentation</vt:lpstr>
      <vt:lpstr>PowerPoint Presentation</vt:lpstr>
      <vt:lpstr>Petz Aladár Megyei Kórház (Győr)</vt:lpstr>
      <vt:lpstr>PowerPoint Presentation</vt:lpstr>
      <vt:lpstr>Pest Megyei Tüdőgyógyintézet (Törökbálint)</vt:lpstr>
      <vt:lpstr>PowerPoint Presentation</vt:lpstr>
      <vt:lpstr>Magyar Imre Kórház  (Ajka)</vt:lpstr>
      <vt:lpstr>PowerPoint Presentation</vt:lpstr>
      <vt:lpstr>PowerPoint Presentation</vt:lpstr>
      <vt:lpstr>PowerPoint Presentation</vt:lpstr>
    </vt:vector>
  </TitlesOfParts>
  <Company>Kakukkfalvy ZRT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CF Regiszter 2008-as prezentációja</dc:title>
  <dc:creator>ATI</dc:creator>
  <cp:lastModifiedBy>Géza Marsal</cp:lastModifiedBy>
  <cp:revision>52</cp:revision>
  <dcterms:created xsi:type="dcterms:W3CDTF">2008-09-24T12:17:15Z</dcterms:created>
  <dcterms:modified xsi:type="dcterms:W3CDTF">2016-10-28T18:10:35Z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ent">
    <vt:lpwstr/>
  </property>
  <property fmtid="{D5CDD505-2E9C-101B-9397-08002B2CF9AE}" pid="3" name="ContentTypeId">
    <vt:lpwstr>0x010100585F827D44F8DF4FB4E717DA050CF014</vt:lpwstr>
  </property>
</Properties>
</file>