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harts/colors9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charts/chart8.xml" ContentType="application/vnd.openxmlformats-officedocument.drawingml.chart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style7.xml" ContentType="application/vnd.ms-office.chartstyle+xml"/>
  <Override PartName="/ppt/charts/chart6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9" r:id="rId9"/>
    <p:sldId id="266" r:id="rId10"/>
    <p:sldId id="267" r:id="rId11"/>
    <p:sldId id="273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78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D15601-6E16-4DFA-81EE-A64806EB311B}">
          <p14:sldIdLst>
            <p14:sldId id="257"/>
            <p14:sldId id="258"/>
            <p14:sldId id="259"/>
            <p14:sldId id="260"/>
            <p14:sldId id="261"/>
            <p14:sldId id="265"/>
            <p14:sldId id="263"/>
            <p14:sldId id="269"/>
            <p14:sldId id="266"/>
            <p14:sldId id="267"/>
            <p14:sldId id="273"/>
            <p14:sldId id="270"/>
            <p14:sldId id="271"/>
            <p14:sldId id="272"/>
            <p14:sldId id="274"/>
            <p14:sldId id="275"/>
            <p14:sldId id="276"/>
            <p14:sldId id="277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prezentaciok/2015os%20prezihez%20adat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prezentaciok/2015os%20prezihez%20adat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prezentaciok/2015os%20prezihez%20adat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prezentaciok/2015os%20prezihez%20adat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81bab06711a0de9/Documents/CF/prezentaciok/2015os%20prezihez%20adat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3-4BBE-A547-3ECF038875C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83-4BBE-A547-3ECF038875C9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83-4BBE-A547-3ECF038875C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83-4BBE-A547-3ECF038875C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Nunito Sans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C83-4BBE-A547-3ECF03887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'[2015os prezihez adatok.xlsx]Nemek es eletkorok eloszlasa'!$B$2:$B$5</c:f>
              <c:strCache>
                <c:ptCount val="4"/>
                <c:pt idx="0">
                  <c:v>Nő </c:v>
                </c:pt>
                <c:pt idx="1">
                  <c:v>Leány</c:v>
                </c:pt>
                <c:pt idx="2">
                  <c:v>Fiú</c:v>
                </c:pt>
                <c:pt idx="3">
                  <c:v>Férfi</c:v>
                </c:pt>
              </c:strCache>
            </c:strRef>
          </c:cat>
          <c:val>
            <c:numRef>
              <c:f>'[2015os prezihez adatok.xlsx]Nemek es eletkorok eloszlasa'!$C$2:$C$5</c:f>
              <c:numCache>
                <c:formatCode>General</c:formatCode>
                <c:ptCount val="4"/>
                <c:pt idx="0">
                  <c:v>103</c:v>
                </c:pt>
                <c:pt idx="1">
                  <c:v>162</c:v>
                </c:pt>
                <c:pt idx="2">
                  <c:v>161</c:v>
                </c:pt>
                <c:pt idx="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83-4BBE-A547-3ECF038875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 Sans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'[2015os prezihez adatok.xlsx]Genetika'!$B$40</c:f>
              <c:strCache>
                <c:ptCount val="1"/>
                <c:pt idx="0">
                  <c:v>Betegszám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F07-4D74-B61A-9C95C2AC5D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'[2015os prezihez adatok.xlsx]Genetika'!$A$41:$A$45</c:f>
              <c:strCache>
                <c:ptCount val="5"/>
                <c:pt idx="0">
                  <c:v> 0-2</c:v>
                </c:pt>
                <c:pt idx="1">
                  <c:v>2-6</c:v>
                </c:pt>
                <c:pt idx="2">
                  <c:v>6-12</c:v>
                </c:pt>
                <c:pt idx="3">
                  <c:v>12-18</c:v>
                </c:pt>
                <c:pt idx="4">
                  <c:v>18&lt;=</c:v>
                </c:pt>
              </c:strCache>
            </c:strRef>
          </c:cat>
          <c:val>
            <c:numRef>
              <c:f>'[2015os prezihez adatok.xlsx]Genetika'!$B$41:$B$45</c:f>
              <c:numCache>
                <c:formatCode>General</c:formatCode>
                <c:ptCount val="5"/>
                <c:pt idx="0">
                  <c:v>3</c:v>
                </c:pt>
                <c:pt idx="1">
                  <c:v>24</c:v>
                </c:pt>
                <c:pt idx="2">
                  <c:v>38</c:v>
                </c:pt>
                <c:pt idx="3">
                  <c:v>50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7-4D74-B61A-9C95C2AC5D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55734111"/>
        <c:axId val="355749919"/>
      </c:barChart>
      <c:catAx>
        <c:axId val="35573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749919"/>
        <c:crosses val="autoZero"/>
        <c:auto val="1"/>
        <c:lblAlgn val="ctr"/>
        <c:lblOffset val="100"/>
        <c:noMultiLvlLbl val="0"/>
      </c:catAx>
      <c:valAx>
        <c:axId val="355749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573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'[2015os prezihez adatok.xlsx]Sheet3'!$A$2</c:f>
              <c:strCache>
                <c:ptCount val="1"/>
                <c:pt idx="0">
                  <c:v>Férfi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'[2015os prezihez adatok.xlsx]Sheet3'!$B$26:$B$33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'[2015os prezihez adatok.xlsx]Sheet3'!$C$2:$C$9</c:f>
              <c:numCache>
                <c:formatCode>General</c:formatCode>
                <c:ptCount val="8"/>
                <c:pt idx="0">
                  <c:v>119</c:v>
                </c:pt>
                <c:pt idx="1">
                  <c:v>127</c:v>
                </c:pt>
                <c:pt idx="2">
                  <c:v>141</c:v>
                </c:pt>
                <c:pt idx="3">
                  <c:v>151</c:v>
                </c:pt>
                <c:pt idx="4">
                  <c:v>146</c:v>
                </c:pt>
                <c:pt idx="5">
                  <c:v>153</c:v>
                </c:pt>
                <c:pt idx="6">
                  <c:v>148</c:v>
                </c:pt>
                <c:pt idx="7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50-4C2D-8270-CFC8AE6276ED}"/>
            </c:ext>
          </c:extLst>
        </c:ser>
        <c:ser>
          <c:idx val="1"/>
          <c:order val="1"/>
          <c:tx>
            <c:strRef>
              <c:f>'[2015os prezihez adatok.xlsx]Sheet3'!$A$10</c:f>
              <c:strCache>
                <c:ptCount val="1"/>
                <c:pt idx="0">
                  <c:v>Fiú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'[2015os prezihez adatok.xlsx]Sheet3'!$B$26:$B$33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'[2015os prezihez adatok.xlsx]Sheet3'!$C$10:$C$17</c:f>
              <c:numCache>
                <c:formatCode>General</c:formatCode>
                <c:ptCount val="8"/>
                <c:pt idx="0">
                  <c:v>183</c:v>
                </c:pt>
                <c:pt idx="1">
                  <c:v>176</c:v>
                </c:pt>
                <c:pt idx="2">
                  <c:v>176</c:v>
                </c:pt>
                <c:pt idx="3">
                  <c:v>175</c:v>
                </c:pt>
                <c:pt idx="4">
                  <c:v>170</c:v>
                </c:pt>
                <c:pt idx="5">
                  <c:v>166</c:v>
                </c:pt>
                <c:pt idx="6">
                  <c:v>159</c:v>
                </c:pt>
                <c:pt idx="7">
                  <c:v>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50-4C2D-8270-CFC8AE6276ED}"/>
            </c:ext>
          </c:extLst>
        </c:ser>
        <c:ser>
          <c:idx val="2"/>
          <c:order val="2"/>
          <c:tx>
            <c:strRef>
              <c:f>'[2015os prezihez adatok.xlsx]Sheet3'!$A$18</c:f>
              <c:strCache>
                <c:ptCount val="1"/>
                <c:pt idx="0">
                  <c:v>Leány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'[2015os prezihez adatok.xlsx]Sheet3'!$B$26:$B$33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'[2015os prezihez adatok.xlsx]Sheet3'!$C$18:$C$25</c:f>
              <c:numCache>
                <c:formatCode>General</c:formatCode>
                <c:ptCount val="8"/>
                <c:pt idx="0">
                  <c:v>174</c:v>
                </c:pt>
                <c:pt idx="1">
                  <c:v>168</c:v>
                </c:pt>
                <c:pt idx="2">
                  <c:v>166</c:v>
                </c:pt>
                <c:pt idx="3">
                  <c:v>166</c:v>
                </c:pt>
                <c:pt idx="4">
                  <c:v>160</c:v>
                </c:pt>
                <c:pt idx="5">
                  <c:v>147</c:v>
                </c:pt>
                <c:pt idx="6">
                  <c:v>153</c:v>
                </c:pt>
                <c:pt idx="7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50-4C2D-8270-CFC8AE6276ED}"/>
            </c:ext>
          </c:extLst>
        </c:ser>
        <c:ser>
          <c:idx val="3"/>
          <c:order val="3"/>
          <c:tx>
            <c:strRef>
              <c:f>'[2015os prezihez adatok.xlsx]Sheet3'!$A$26</c:f>
              <c:strCache>
                <c:ptCount val="1"/>
                <c:pt idx="0">
                  <c:v>Nő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'[2015os prezihez adatok.xlsx]Sheet3'!$B$26:$B$33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'[2015os prezihez adatok.xlsx]Sheet3'!$C$26:$C$33</c:f>
              <c:numCache>
                <c:formatCode>General</c:formatCode>
                <c:ptCount val="8"/>
                <c:pt idx="0">
                  <c:v>71</c:v>
                </c:pt>
                <c:pt idx="1">
                  <c:v>75</c:v>
                </c:pt>
                <c:pt idx="2">
                  <c:v>90</c:v>
                </c:pt>
                <c:pt idx="3">
                  <c:v>101</c:v>
                </c:pt>
                <c:pt idx="4">
                  <c:v>102</c:v>
                </c:pt>
                <c:pt idx="5">
                  <c:v>111</c:v>
                </c:pt>
                <c:pt idx="6">
                  <c:v>107</c:v>
                </c:pt>
                <c:pt idx="7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50-4C2D-8270-CFC8AE627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9601616"/>
        <c:axId val="99604112"/>
      </c:lineChart>
      <c:catAx>
        <c:axId val="9960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CCCCCC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4112"/>
        <c:crosses val="autoZero"/>
        <c:auto val="1"/>
        <c:lblAlgn val="ctr"/>
        <c:lblOffset val="100"/>
        <c:noMultiLvlLbl val="0"/>
      </c:catAx>
      <c:valAx>
        <c:axId val="996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0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[Book1]Sheet3!$A$1</c:f>
              <c:strCache>
                <c:ptCount val="1"/>
                <c:pt idx="0">
                  <c:v>Férfiak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[Book1]Sheet3!$J$2:$J$9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[Book1]Sheet3!$C$2:$C$9</c:f>
              <c:numCache>
                <c:formatCode>General</c:formatCode>
                <c:ptCount val="8"/>
                <c:pt idx="0">
                  <c:v>15.784768</c:v>
                </c:pt>
                <c:pt idx="1">
                  <c:v>16.079207</c:v>
                </c:pt>
                <c:pt idx="2">
                  <c:v>16.359621000000001</c:v>
                </c:pt>
                <c:pt idx="3">
                  <c:v>16.763802999999999</c:v>
                </c:pt>
                <c:pt idx="4">
                  <c:v>16.879746000000001</c:v>
                </c:pt>
                <c:pt idx="5">
                  <c:v>17.601880000000001</c:v>
                </c:pt>
                <c:pt idx="6">
                  <c:v>17.332246999999999</c:v>
                </c:pt>
                <c:pt idx="7">
                  <c:v>17.844370000000001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EC-46FD-BD46-C14A67CA98B6}"/>
            </c:ext>
          </c:extLst>
        </c:ser>
        <c:ser>
          <c:idx val="1"/>
          <c:order val="1"/>
          <c:tx>
            <c:strRef>
              <c:f>[Book1]Sheet3!$E$1</c:f>
              <c:strCache>
                <c:ptCount val="1"/>
                <c:pt idx="0">
                  <c:v>Nők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[Book1]Sheet3!$J$2:$J$9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[Book1]Sheet3!$G$2:$G$9</c:f>
              <c:numCache>
                <c:formatCode>General</c:formatCode>
                <c:ptCount val="8"/>
                <c:pt idx="0">
                  <c:v>13.72653</c:v>
                </c:pt>
                <c:pt idx="1">
                  <c:v>14.345679000000001</c:v>
                </c:pt>
                <c:pt idx="2">
                  <c:v>15.226561999999999</c:v>
                </c:pt>
                <c:pt idx="3">
                  <c:v>15.737826999999999</c:v>
                </c:pt>
                <c:pt idx="4">
                  <c:v>16.171755000000001</c:v>
                </c:pt>
                <c:pt idx="5">
                  <c:v>17.027131000000001</c:v>
                </c:pt>
                <c:pt idx="6">
                  <c:v>16.653846000000001</c:v>
                </c:pt>
                <c:pt idx="7">
                  <c:v>16.415094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EC-46FD-BD46-C14A67CA98B6}"/>
            </c:ext>
          </c:extLst>
        </c:ser>
        <c:ser>
          <c:idx val="2"/>
          <c:order val="2"/>
          <c:tx>
            <c:strRef>
              <c:f>[Book1]Sheet3!$I$1</c:f>
              <c:strCache>
                <c:ptCount val="1"/>
                <c:pt idx="0">
                  <c:v>Minden beteg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[Book1]Sheet3!$J$2:$J$9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strCache>
            </c:strRef>
          </c:cat>
          <c:val>
            <c:numRef>
              <c:f>[Book1]Sheet3!$K$2:$K$9</c:f>
              <c:numCache>
                <c:formatCode>General</c:formatCode>
                <c:ptCount val="8"/>
                <c:pt idx="0">
                  <c:v>14.862888</c:v>
                </c:pt>
                <c:pt idx="1">
                  <c:v>15.307691999999999</c:v>
                </c:pt>
                <c:pt idx="2">
                  <c:v>15.853403</c:v>
                </c:pt>
                <c:pt idx="3">
                  <c:v>16.301853999999999</c:v>
                </c:pt>
                <c:pt idx="4">
                  <c:v>16.558823</c:v>
                </c:pt>
                <c:pt idx="5">
                  <c:v>17.344887</c:v>
                </c:pt>
                <c:pt idx="6">
                  <c:v>17.021163999999999</c:v>
                </c:pt>
                <c:pt idx="7">
                  <c:v>17.176366000000002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EC-46FD-BD46-C14A67CA9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2123483887"/>
        <c:axId val="2123480975"/>
      </c:lineChart>
      <c:catAx>
        <c:axId val="2123483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80975"/>
        <c:crosses val="autoZero"/>
        <c:auto val="1"/>
        <c:lblAlgn val="ctr"/>
        <c:lblOffset val="100"/>
        <c:noMultiLvlLbl val="0"/>
      </c:catAx>
      <c:valAx>
        <c:axId val="2123480975"/>
        <c:scaling>
          <c:orientation val="minMax"/>
          <c:max val="20"/>
          <c:min val="1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2348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88174462921846E-2"/>
          <c:y val="2.727216468561168E-2"/>
          <c:w val="0.98397093413632453"/>
          <c:h val="0.91823309169713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'[2015os prezihez adatok.xlsx]Korfa'!$A$2:$A$52</c:f>
              <c:strCach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48</c:v>
                </c:pt>
                <c:pt idx="48">
                  <c:v>49</c:v>
                </c:pt>
                <c:pt idx="49">
                  <c:v>52</c:v>
                </c:pt>
                <c:pt idx="50">
                  <c:v>66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'[2015os prezihez adatok.xlsx]Korfa'!$A$2:$A$52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48</c:v>
                </c:pt>
                <c:pt idx="48">
                  <c:v>49</c:v>
                </c:pt>
                <c:pt idx="49">
                  <c:v>52</c:v>
                </c:pt>
                <c:pt idx="50">
                  <c:v>66</c:v>
                </c:pt>
              </c:numCache>
            </c:numRef>
          </c:cat>
          <c:val>
            <c:numRef>
              <c:f>'[2015os prezihez adatok.xlsx]Korfa'!$B$2:$B$52</c:f>
              <c:numCache>
                <c:formatCode>General</c:formatCode>
                <c:ptCount val="51"/>
                <c:pt idx="0">
                  <c:v>4</c:v>
                </c:pt>
                <c:pt idx="1">
                  <c:v>14</c:v>
                </c:pt>
                <c:pt idx="2">
                  <c:v>11</c:v>
                </c:pt>
                <c:pt idx="3">
                  <c:v>21</c:v>
                </c:pt>
                <c:pt idx="4">
                  <c:v>19</c:v>
                </c:pt>
                <c:pt idx="5">
                  <c:v>8</c:v>
                </c:pt>
                <c:pt idx="6">
                  <c:v>9</c:v>
                </c:pt>
                <c:pt idx="7">
                  <c:v>28</c:v>
                </c:pt>
                <c:pt idx="8">
                  <c:v>12</c:v>
                </c:pt>
                <c:pt idx="9">
                  <c:v>13</c:v>
                </c:pt>
                <c:pt idx="10">
                  <c:v>25</c:v>
                </c:pt>
                <c:pt idx="11">
                  <c:v>27</c:v>
                </c:pt>
                <c:pt idx="12">
                  <c:v>19</c:v>
                </c:pt>
                <c:pt idx="13">
                  <c:v>20</c:v>
                </c:pt>
                <c:pt idx="14">
                  <c:v>30</c:v>
                </c:pt>
                <c:pt idx="15">
                  <c:v>24</c:v>
                </c:pt>
                <c:pt idx="16">
                  <c:v>17</c:v>
                </c:pt>
                <c:pt idx="17">
                  <c:v>22</c:v>
                </c:pt>
                <c:pt idx="18">
                  <c:v>15</c:v>
                </c:pt>
                <c:pt idx="19">
                  <c:v>17</c:v>
                </c:pt>
                <c:pt idx="20">
                  <c:v>19</c:v>
                </c:pt>
                <c:pt idx="21">
                  <c:v>21</c:v>
                </c:pt>
                <c:pt idx="22">
                  <c:v>16</c:v>
                </c:pt>
                <c:pt idx="23">
                  <c:v>16</c:v>
                </c:pt>
                <c:pt idx="24">
                  <c:v>13</c:v>
                </c:pt>
                <c:pt idx="25">
                  <c:v>12</c:v>
                </c:pt>
                <c:pt idx="26">
                  <c:v>14</c:v>
                </c:pt>
                <c:pt idx="27">
                  <c:v>9</c:v>
                </c:pt>
                <c:pt idx="28">
                  <c:v>11</c:v>
                </c:pt>
                <c:pt idx="29">
                  <c:v>8</c:v>
                </c:pt>
                <c:pt idx="30">
                  <c:v>6</c:v>
                </c:pt>
                <c:pt idx="31">
                  <c:v>9</c:v>
                </c:pt>
                <c:pt idx="32">
                  <c:v>5</c:v>
                </c:pt>
                <c:pt idx="33">
                  <c:v>8</c:v>
                </c:pt>
                <c:pt idx="34">
                  <c:v>2</c:v>
                </c:pt>
                <c:pt idx="35">
                  <c:v>6</c:v>
                </c:pt>
                <c:pt idx="36">
                  <c:v>3</c:v>
                </c:pt>
                <c:pt idx="37">
                  <c:v>4</c:v>
                </c:pt>
                <c:pt idx="38">
                  <c:v>7</c:v>
                </c:pt>
                <c:pt idx="39">
                  <c:v>3</c:v>
                </c:pt>
                <c:pt idx="40">
                  <c:v>3</c:v>
                </c:pt>
                <c:pt idx="41">
                  <c:v>2</c:v>
                </c:pt>
                <c:pt idx="42">
                  <c:v>3</c:v>
                </c:pt>
                <c:pt idx="43">
                  <c:v>1</c:v>
                </c:pt>
                <c:pt idx="44">
                  <c:v>2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2</c:v>
                </c:pt>
                <c:pt idx="49">
                  <c:v>1</c:v>
                </c:pt>
                <c:pt idx="5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9-4A7E-A97B-16CE3020E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92672"/>
        <c:axId val="2077384944"/>
      </c:barChart>
      <c:catAx>
        <c:axId val="942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384944"/>
        <c:crosses val="autoZero"/>
        <c:auto val="1"/>
        <c:lblAlgn val="ctr"/>
        <c:lblOffset val="100"/>
        <c:noMultiLvlLbl val="0"/>
      </c:catAx>
      <c:valAx>
        <c:axId val="20773849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2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'[2015os prezihez adatok.xlsx]Sheet2'!$A$1</c:f>
              <c:strCache>
                <c:ptCount val="1"/>
                <c:pt idx="0">
                  <c:v>Ev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'[2015os prezihez adatok.xlsx]Sheet2'!$A$2:$A$7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'[2015os prezihez adatok.xlsx]Sheet2'!$B$2:$B$7</c:f>
              <c:numCache>
                <c:formatCode>General</c:formatCode>
                <c:ptCount val="6"/>
                <c:pt idx="0">
                  <c:v>15</c:v>
                </c:pt>
                <c:pt idx="1">
                  <c:v>22</c:v>
                </c:pt>
                <c:pt idx="2">
                  <c:v>17</c:v>
                </c:pt>
                <c:pt idx="3">
                  <c:v>24</c:v>
                </c:pt>
                <c:pt idx="4">
                  <c:v>30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A2-44CD-88CA-F984F90858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8052799"/>
        <c:axId val="2123480143"/>
      </c:lineChart>
      <c:catAx>
        <c:axId val="212805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80143"/>
        <c:crosses val="autoZero"/>
        <c:auto val="1"/>
        <c:lblAlgn val="ctr"/>
        <c:lblOffset val="100"/>
        <c:noMultiLvlLbl val="0"/>
      </c:catAx>
      <c:valAx>
        <c:axId val="212348014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2805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'[2015os prezihez adatok.xlsx]Sheet6'!$D$1</c:f>
              <c:strCache>
                <c:ptCount val="1"/>
                <c:pt idx="0">
                  <c:v>Egy helyen kezelt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'[2015os prezihez adatok.xlsx]Sheet6'!$A$2:$A$21</c:f>
              <c:strCache>
                <c:ptCount val="20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Miskolc</c:v>
                </c:pt>
                <c:pt idx="12">
                  <c:v>Mosdós</c:v>
                </c:pt>
                <c:pt idx="13">
                  <c:v>Nyíregyháza</c:v>
                </c:pt>
                <c:pt idx="14">
                  <c:v>Pécs PTE</c:v>
                </c:pt>
                <c:pt idx="15">
                  <c:v>Szeged </c:v>
                </c:pt>
                <c:pt idx="16">
                  <c:v>Szombathely</c:v>
                </c:pt>
                <c:pt idx="17">
                  <c:v>Törökbálint</c:v>
                </c:pt>
                <c:pt idx="18">
                  <c:v>Veszprém</c:v>
                </c:pt>
                <c:pt idx="19">
                  <c:v>Zalaegerszeg</c:v>
                </c:pt>
              </c:strCache>
            </c:strRef>
          </c:cat>
          <c:val>
            <c:numRef>
              <c:f>'[2015os prezihez adatok.xlsx]Sheet6'!$D$2:$D$21</c:f>
              <c:numCache>
                <c:formatCode>General</c:formatCode>
                <c:ptCount val="20"/>
                <c:pt idx="0">
                  <c:v>10</c:v>
                </c:pt>
                <c:pt idx="1">
                  <c:v>0</c:v>
                </c:pt>
                <c:pt idx="2">
                  <c:v>71</c:v>
                </c:pt>
                <c:pt idx="3">
                  <c:v>81</c:v>
                </c:pt>
                <c:pt idx="4">
                  <c:v>14</c:v>
                </c:pt>
                <c:pt idx="5">
                  <c:v>39</c:v>
                </c:pt>
                <c:pt idx="6">
                  <c:v>15</c:v>
                </c:pt>
                <c:pt idx="7">
                  <c:v>12</c:v>
                </c:pt>
                <c:pt idx="8">
                  <c:v>15</c:v>
                </c:pt>
                <c:pt idx="9">
                  <c:v>3</c:v>
                </c:pt>
                <c:pt idx="10">
                  <c:v>16</c:v>
                </c:pt>
                <c:pt idx="11">
                  <c:v>45</c:v>
                </c:pt>
                <c:pt idx="12">
                  <c:v>37</c:v>
                </c:pt>
                <c:pt idx="13">
                  <c:v>31</c:v>
                </c:pt>
                <c:pt idx="14">
                  <c:v>10</c:v>
                </c:pt>
                <c:pt idx="15">
                  <c:v>39</c:v>
                </c:pt>
                <c:pt idx="16">
                  <c:v>15</c:v>
                </c:pt>
                <c:pt idx="17">
                  <c:v>23</c:v>
                </c:pt>
                <c:pt idx="18">
                  <c:v>0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6-4EED-BD0F-289F699805B1}"/>
            </c:ext>
          </c:extLst>
        </c:ser>
        <c:ser>
          <c:idx val="1"/>
          <c:order val="1"/>
          <c:tx>
            <c:strRef>
              <c:f>'[2015os prezihez adatok.xlsx]Sheet6'!$C$1</c:f>
              <c:strCache>
                <c:ptCount val="1"/>
                <c:pt idx="0">
                  <c:v>Tobb helyen kezelt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'[2015os prezihez adatok.xlsx]Sheet6'!$A$2:$A$21</c:f>
              <c:strCache>
                <c:ptCount val="20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Miskolc</c:v>
                </c:pt>
                <c:pt idx="12">
                  <c:v>Mosdós</c:v>
                </c:pt>
                <c:pt idx="13">
                  <c:v>Nyíregyháza</c:v>
                </c:pt>
                <c:pt idx="14">
                  <c:v>Pécs PTE</c:v>
                </c:pt>
                <c:pt idx="15">
                  <c:v>Szeged </c:v>
                </c:pt>
                <c:pt idx="16">
                  <c:v>Szombathely</c:v>
                </c:pt>
                <c:pt idx="17">
                  <c:v>Törökbálint</c:v>
                </c:pt>
                <c:pt idx="18">
                  <c:v>Veszprém</c:v>
                </c:pt>
                <c:pt idx="19">
                  <c:v>Zalaegerszeg</c:v>
                </c:pt>
              </c:strCache>
            </c:strRef>
          </c:cat>
          <c:val>
            <c:numRef>
              <c:f>'[2015os prezihez adatok.xlsx]Sheet6'!$C$2:$C$21</c:f>
              <c:numCache>
                <c:formatCode>General</c:formatCode>
                <c:ptCount val="20"/>
                <c:pt idx="0">
                  <c:v>3</c:v>
                </c:pt>
                <c:pt idx="1">
                  <c:v>1</c:v>
                </c:pt>
                <c:pt idx="2">
                  <c:v>29</c:v>
                </c:pt>
                <c:pt idx="3">
                  <c:v>26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9</c:v>
                </c:pt>
                <c:pt idx="8">
                  <c:v>4</c:v>
                </c:pt>
                <c:pt idx="9">
                  <c:v>3</c:v>
                </c:pt>
                <c:pt idx="10">
                  <c:v>8</c:v>
                </c:pt>
                <c:pt idx="11">
                  <c:v>7</c:v>
                </c:pt>
                <c:pt idx="12">
                  <c:v>13</c:v>
                </c:pt>
                <c:pt idx="13">
                  <c:v>3</c:v>
                </c:pt>
                <c:pt idx="14">
                  <c:v>6</c:v>
                </c:pt>
                <c:pt idx="15">
                  <c:v>3</c:v>
                </c:pt>
                <c:pt idx="16">
                  <c:v>3</c:v>
                </c:pt>
                <c:pt idx="17">
                  <c:v>28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6-4EED-BD0F-289F69980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979759"/>
        <c:axId val="111977679"/>
      </c:barChart>
      <c:catAx>
        <c:axId val="11197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77679"/>
        <c:crosses val="autoZero"/>
        <c:auto val="1"/>
        <c:lblAlgn val="ctr"/>
        <c:lblOffset val="100"/>
        <c:noMultiLvlLbl val="0"/>
      </c:catAx>
      <c:valAx>
        <c:axId val="11197767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9797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'[2015os prezihez adatok.xlsx]FEV1'!$B$1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'[2015os prezihez adatok.xlsx]FEV1'!$A$2:$A$9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'[2015os prezihez adatok.xlsx]FEV1'!$B$2:$B$9</c:f>
              <c:numCache>
                <c:formatCode>0.00</c:formatCode>
                <c:ptCount val="8"/>
                <c:pt idx="0">
                  <c:v>99.448275862068897</c:v>
                </c:pt>
                <c:pt idx="1">
                  <c:v>87.075000000000003</c:v>
                </c:pt>
                <c:pt idx="2">
                  <c:v>90.107894736842098</c:v>
                </c:pt>
                <c:pt idx="3">
                  <c:v>69.514285714285705</c:v>
                </c:pt>
                <c:pt idx="4">
                  <c:v>63.9166666666666</c:v>
                </c:pt>
                <c:pt idx="5">
                  <c:v>67.272727272727195</c:v>
                </c:pt>
                <c:pt idx="6">
                  <c:v>50.933333333333302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0-42D1-ADAD-435E2C619A2B}"/>
            </c:ext>
          </c:extLst>
        </c:ser>
        <c:ser>
          <c:idx val="1"/>
          <c:order val="1"/>
          <c:tx>
            <c:strRef>
              <c:f>'[2015os prezihez adatok.xlsx]FEV1'!$C$1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'[2015os prezihez adatok.xlsx]FEV1'!$A$2:$A$9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'[2015os prezihez adatok.xlsx]FEV1'!$C$2:$C$9</c:f>
              <c:numCache>
                <c:formatCode>0.00</c:formatCode>
                <c:ptCount val="8"/>
                <c:pt idx="0">
                  <c:v>94.296296296296205</c:v>
                </c:pt>
                <c:pt idx="1">
                  <c:v>90.230769230769198</c:v>
                </c:pt>
                <c:pt idx="2">
                  <c:v>84.410256410256395</c:v>
                </c:pt>
                <c:pt idx="3">
                  <c:v>62.8333333333333</c:v>
                </c:pt>
                <c:pt idx="4">
                  <c:v>69.357142857142804</c:v>
                </c:pt>
                <c:pt idx="5">
                  <c:v>51</c:v>
                </c:pt>
                <c:pt idx="6">
                  <c:v>52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0-42D1-ADAD-435E2C619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06095"/>
        <c:axId val="362113167"/>
        <c:axId val="0"/>
      </c:bar3DChart>
      <c:catAx>
        <c:axId val="36210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13167"/>
        <c:crosses val="autoZero"/>
        <c:auto val="1"/>
        <c:lblAlgn val="ctr"/>
        <c:lblOffset val="100"/>
        <c:noMultiLvlLbl val="0"/>
      </c:catAx>
      <c:valAx>
        <c:axId val="36211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060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188918073609908E-2"/>
          <c:y val="2.8043339706819631E-2"/>
          <c:w val="0.93532307471431886"/>
          <c:h val="0.86345061551818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'[2015os prezihez adatok.xlsx]FEV1'!$B$40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'[2015os prezihez adatok.xlsx]FEV1'!$A$41:$A$48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'[2015os prezihez adatok.xlsx]FEV1'!$B$41:$B$48</c:f>
              <c:numCache>
                <c:formatCode>0.00</c:formatCode>
                <c:ptCount val="8"/>
                <c:pt idx="0">
                  <c:v>103.72413793103399</c:v>
                </c:pt>
                <c:pt idx="1">
                  <c:v>96.461538461538396</c:v>
                </c:pt>
                <c:pt idx="2">
                  <c:v>93.247368421052599</c:v>
                </c:pt>
                <c:pt idx="3">
                  <c:v>84.7457142857142</c:v>
                </c:pt>
                <c:pt idx="4">
                  <c:v>79.7916666666666</c:v>
                </c:pt>
                <c:pt idx="5">
                  <c:v>78.818181818181799</c:v>
                </c:pt>
                <c:pt idx="6">
                  <c:v>74.7777777777777</c:v>
                </c:pt>
                <c:pt idx="7">
                  <c:v>65.25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A-4527-8526-B59EBE3B0AB6}"/>
            </c:ext>
          </c:extLst>
        </c:ser>
        <c:ser>
          <c:idx val="1"/>
          <c:order val="1"/>
          <c:tx>
            <c:strRef>
              <c:f>'[2015os prezihez adatok.xlsx]FEV1'!$C$40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'[2015os prezihez adatok.xlsx]FEV1'!$A$41:$A$48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'[2015os prezihez adatok.xlsx]FEV1'!$C$41:$C$48</c:f>
              <c:numCache>
                <c:formatCode>0.00</c:formatCode>
                <c:ptCount val="8"/>
                <c:pt idx="0">
                  <c:v>99.037037037036995</c:v>
                </c:pt>
                <c:pt idx="1">
                  <c:v>96.211538461538396</c:v>
                </c:pt>
                <c:pt idx="2">
                  <c:v>91.641025641025607</c:v>
                </c:pt>
                <c:pt idx="3">
                  <c:v>76.106666666666598</c:v>
                </c:pt>
                <c:pt idx="4">
                  <c:v>77.371428571428496</c:v>
                </c:pt>
                <c:pt idx="5">
                  <c:v>67.857142857142804</c:v>
                </c:pt>
                <c:pt idx="6">
                  <c:v>63.25</c:v>
                </c:pt>
                <c:pt idx="7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A-4527-8526-B59EBE3B0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06095"/>
        <c:axId val="362113167"/>
        <c:axId val="0"/>
      </c:bar3DChart>
      <c:catAx>
        <c:axId val="36210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13167"/>
        <c:crosses val="autoZero"/>
        <c:auto val="1"/>
        <c:lblAlgn val="ctr"/>
        <c:lblOffset val="100"/>
        <c:noMultiLvlLbl val="0"/>
      </c:catAx>
      <c:valAx>
        <c:axId val="362113167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060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'[2015os prezihez adatok.xlsx]Genetika'!$B$1</c:f>
              <c:strCache>
                <c:ptCount val="1"/>
                <c:pt idx="0">
                  <c:v>Férfi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'[2015os prezihez adatok.xlsx]Genetika'!$A$2:$A$7</c:f>
              <c:strCache>
                <c:ptCount val="6"/>
                <c:pt idx="0">
                  <c:v>dF508 homozygota</c:v>
                </c:pt>
                <c:pt idx="1">
                  <c:v>df508 heterozygota</c:v>
                </c:pt>
                <c:pt idx="2">
                  <c:v>Két mutáció ismert</c:v>
                </c:pt>
                <c:pt idx="3">
                  <c:v>Egy mutáció ismert</c:v>
                </c:pt>
                <c:pt idx="4">
                  <c:v>Unknown</c:v>
                </c:pt>
                <c:pt idx="5">
                  <c:v>Not done</c:v>
                </c:pt>
              </c:strCache>
            </c:strRef>
          </c:cat>
          <c:val>
            <c:numRef>
              <c:f>'[2015os prezihez adatok.xlsx]Genetika'!$B$2:$B$7</c:f>
              <c:numCache>
                <c:formatCode>General</c:formatCode>
                <c:ptCount val="6"/>
                <c:pt idx="0">
                  <c:v>109</c:v>
                </c:pt>
                <c:pt idx="1">
                  <c:v>101</c:v>
                </c:pt>
                <c:pt idx="2">
                  <c:v>211</c:v>
                </c:pt>
                <c:pt idx="3">
                  <c:v>53</c:v>
                </c:pt>
                <c:pt idx="4">
                  <c:v>30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C-49DA-8FDA-EC67CAF7E3F0}"/>
            </c:ext>
          </c:extLst>
        </c:ser>
        <c:ser>
          <c:idx val="1"/>
          <c:order val="1"/>
          <c:tx>
            <c:strRef>
              <c:f>'[2015os prezihez adatok.xlsx]Genetika'!$C$1</c:f>
              <c:strCache>
                <c:ptCount val="1"/>
                <c:pt idx="0">
                  <c:v>Nő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'[2015os prezihez adatok.xlsx]Genetika'!$A$2:$A$7</c:f>
              <c:strCache>
                <c:ptCount val="6"/>
                <c:pt idx="0">
                  <c:v>dF508 homozygota</c:v>
                </c:pt>
                <c:pt idx="1">
                  <c:v>df508 heterozygota</c:v>
                </c:pt>
                <c:pt idx="2">
                  <c:v>Két mutáció ismert</c:v>
                </c:pt>
                <c:pt idx="3">
                  <c:v>Egy mutáció ismert</c:v>
                </c:pt>
                <c:pt idx="4">
                  <c:v>Unknown</c:v>
                </c:pt>
                <c:pt idx="5">
                  <c:v>Not done</c:v>
                </c:pt>
              </c:strCache>
            </c:strRef>
          </c:cat>
          <c:val>
            <c:numRef>
              <c:f>'[2015os prezihez adatok.xlsx]Genetika'!$C$2:$C$7</c:f>
              <c:numCache>
                <c:formatCode>General</c:formatCode>
                <c:ptCount val="6"/>
                <c:pt idx="0">
                  <c:v>95</c:v>
                </c:pt>
                <c:pt idx="1">
                  <c:v>96</c:v>
                </c:pt>
                <c:pt idx="2">
                  <c:v>190</c:v>
                </c:pt>
                <c:pt idx="3">
                  <c:v>43</c:v>
                </c:pt>
                <c:pt idx="4">
                  <c:v>24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C-49DA-8FDA-EC67CAF7E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238159"/>
        <c:axId val="417240655"/>
      </c:barChart>
      <c:catAx>
        <c:axId val="417238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240655"/>
        <c:crosses val="autoZero"/>
        <c:auto val="1"/>
        <c:lblAlgn val="ctr"/>
        <c:lblOffset val="100"/>
        <c:noMultiLvlLbl val="0"/>
      </c:catAx>
      <c:valAx>
        <c:axId val="417240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23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F3A88-539F-4E46-9971-77256B295430}" type="datetimeFigureOut">
              <a:rPr lang="hu-HU" smtClean="0"/>
              <a:t>2017. 04. 16.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1629-0759-4D83-BA52-A0A55644D2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01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25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78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47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099867" y="-200"/>
            <a:ext cx="2472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93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092433" y="767333"/>
            <a:ext cx="2386399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601340" y="767333"/>
            <a:ext cx="2386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9110248" y="767333"/>
            <a:ext cx="2386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88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94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" name="Shape 15"/>
          <p:cNvSpPr/>
          <p:nvPr/>
        </p:nvSpPr>
        <p:spPr>
          <a:xfrm>
            <a:off x="3447303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99999"/>
              </a:buClr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6091215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Shape 23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1333"/>
              </a:spcAft>
              <a:buClr>
                <a:srgbClr val="F67031"/>
              </a:buClr>
              <a:buSzPct val="100000"/>
              <a:buAutoNum type="arabicPeriod"/>
              <a:defRPr sz="2400"/>
            </a:lvl1pPr>
            <a:lvl2pPr lvl="1" rtl="0">
              <a:spcBef>
                <a:spcPts val="0"/>
              </a:spcBef>
              <a:spcAft>
                <a:spcPts val="1333"/>
              </a:spcAft>
              <a:buAutoNum type="alphaLcPeriod"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1333"/>
              </a:spcAft>
              <a:buAutoNum type="romanLcPeriod"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1333"/>
              </a:spcAft>
              <a:buAutoNum type="arabicPeriod"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arabicPeriod"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1333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30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5400000" flipH="1">
            <a:off x="6025267" y="-4481167"/>
            <a:ext cx="150800" cy="122016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9500" y="1695033"/>
            <a:ext cx="122016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463033" y="2272800"/>
            <a:ext cx="7266000" cy="36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SzPct val="100000"/>
              <a:buFont typeface="Georgia"/>
              <a:defRPr sz="32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4791200" y="30363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925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486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120833" y="2672416"/>
            <a:ext cx="7461600" cy="340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00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5" name="Shape 55"/>
          <p:cNvSpPr/>
          <p:nvPr/>
        </p:nvSpPr>
        <p:spPr>
          <a:xfrm>
            <a:off x="3447303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2600" y="2672433"/>
            <a:ext cx="2728400" cy="340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41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1" name="Shape 61"/>
          <p:cNvSpPr/>
          <p:nvPr/>
        </p:nvSpPr>
        <p:spPr>
          <a:xfrm>
            <a:off x="6099869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9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39999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67"/>
            </a:lvl1pPr>
            <a:lvl2pPr lvl="1">
              <a:spcBef>
                <a:spcPts val="0"/>
              </a:spcBef>
              <a:buSzPct val="100000"/>
              <a:defRPr sz="1467"/>
            </a:lvl2pPr>
            <a:lvl3pPr lvl="2">
              <a:spcBef>
                <a:spcPts val="0"/>
              </a:spcBef>
              <a:buSzPct val="100000"/>
              <a:defRPr sz="1467"/>
            </a:lvl3pPr>
            <a:lvl4pPr lvl="3">
              <a:spcBef>
                <a:spcPts val="0"/>
              </a:spcBef>
              <a:buSzPct val="100000"/>
              <a:defRPr sz="1467"/>
            </a:lvl4pPr>
            <a:lvl5pPr lvl="4">
              <a:spcBef>
                <a:spcPts val="0"/>
              </a:spcBef>
              <a:buSzPct val="100000"/>
              <a:defRPr sz="1467"/>
            </a:lvl5pPr>
            <a:lvl6pPr lvl="5">
              <a:spcBef>
                <a:spcPts val="0"/>
              </a:spcBef>
              <a:buSzPct val="100000"/>
              <a:defRPr sz="1467"/>
            </a:lvl6pPr>
            <a:lvl7pPr lvl="6">
              <a:spcBef>
                <a:spcPts val="0"/>
              </a:spcBef>
              <a:buSzPct val="100000"/>
              <a:defRPr sz="1467"/>
            </a:lvl7pPr>
            <a:lvl8pPr lvl="7">
              <a:spcBef>
                <a:spcPts val="0"/>
              </a:spcBef>
              <a:buSzPct val="100000"/>
              <a:defRPr sz="1467"/>
            </a:lvl8pPr>
            <a:lvl9pPr lvl="8">
              <a:spcBef>
                <a:spcPts val="0"/>
              </a:spcBef>
              <a:buSzPct val="100000"/>
              <a:defRPr sz="1467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7942267" y="767333"/>
            <a:ext cx="36400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67"/>
            </a:lvl1pPr>
            <a:lvl2pPr lvl="1">
              <a:spcBef>
                <a:spcPts val="0"/>
              </a:spcBef>
              <a:buSzPct val="100000"/>
              <a:defRPr sz="1467"/>
            </a:lvl2pPr>
            <a:lvl3pPr lvl="2">
              <a:spcBef>
                <a:spcPts val="0"/>
              </a:spcBef>
              <a:buSzPct val="100000"/>
              <a:defRPr sz="1467"/>
            </a:lvl3pPr>
            <a:lvl4pPr lvl="3">
              <a:spcBef>
                <a:spcPts val="0"/>
              </a:spcBef>
              <a:buSzPct val="100000"/>
              <a:defRPr sz="1467"/>
            </a:lvl4pPr>
            <a:lvl5pPr lvl="4">
              <a:spcBef>
                <a:spcPts val="0"/>
              </a:spcBef>
              <a:buSzPct val="100000"/>
              <a:defRPr sz="1467"/>
            </a:lvl5pPr>
            <a:lvl6pPr lvl="5">
              <a:spcBef>
                <a:spcPts val="0"/>
              </a:spcBef>
              <a:buSzPct val="100000"/>
              <a:defRPr sz="1467"/>
            </a:lvl6pPr>
            <a:lvl7pPr lvl="6">
              <a:spcBef>
                <a:spcPts val="0"/>
              </a:spcBef>
              <a:buSzPct val="100000"/>
              <a:defRPr sz="1467"/>
            </a:lvl7pPr>
            <a:lvl8pPr lvl="7">
              <a:spcBef>
                <a:spcPts val="0"/>
              </a:spcBef>
              <a:buSzPct val="100000"/>
              <a:defRPr sz="1467"/>
            </a:lvl8pPr>
            <a:lvl9pPr lvl="8">
              <a:spcBef>
                <a:spcPts val="0"/>
              </a:spcBef>
              <a:buSzPct val="100000"/>
              <a:defRPr sz="1467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947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smtClean="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333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0867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00518" y="3534033"/>
            <a:ext cx="5264823" cy="210064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400" dirty="0" smtClean="0"/>
              <a:t>MAGYAR CF REGISZTER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2015</a:t>
            </a:r>
            <a:br>
              <a:rPr lang="en" dirty="0" smtClean="0"/>
            </a:br>
            <a:endParaRPr lang="en" dirty="0"/>
          </a:p>
        </p:txBody>
      </p:sp>
      <p:grpSp>
        <p:nvGrpSpPr>
          <p:cNvPr id="92" name="Shape 92"/>
          <p:cNvGrpSpPr/>
          <p:nvPr/>
        </p:nvGrpSpPr>
        <p:grpSpPr>
          <a:xfrm>
            <a:off x="763668" y="2532352"/>
            <a:ext cx="732349" cy="650643"/>
            <a:chOff x="5292575" y="3681900"/>
            <a:chExt cx="420150" cy="373275"/>
          </a:xfrm>
        </p:grpSpPr>
        <p:sp>
          <p:nvSpPr>
            <p:cNvPr id="93" name="Shape 9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Shape 91"/>
          <p:cNvSpPr txBox="1">
            <a:spLocks/>
          </p:cNvSpPr>
          <p:nvPr/>
        </p:nvSpPr>
        <p:spPr>
          <a:xfrm>
            <a:off x="600517" y="5985719"/>
            <a:ext cx="4737602" cy="53957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4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4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" sz="1000" kern="0" dirty="0" smtClean="0"/>
              <a:t>Marsal G</a:t>
            </a:r>
            <a:r>
              <a:rPr lang="hu-HU" sz="1000" kern="0" dirty="0" err="1" smtClean="0"/>
              <a:t>éza</a:t>
            </a:r>
            <a:endParaRPr lang="hu-HU" sz="1000" kern="0" dirty="0" smtClean="0"/>
          </a:p>
          <a:p>
            <a:r>
              <a:rPr lang="hu-HU" sz="1000" kern="0" dirty="0" smtClean="0"/>
              <a:t>Hornyák-Kovács Attila</a:t>
            </a:r>
            <a:r>
              <a:rPr lang="en" kern="0" dirty="0" smtClean="0"/>
              <a:t/>
            </a:r>
            <a:br>
              <a:rPr lang="en" kern="0" dirty="0" smtClean="0"/>
            </a:br>
            <a:endParaRPr lang="en" kern="0" dirty="0"/>
          </a:p>
        </p:txBody>
      </p:sp>
    </p:spTree>
    <p:extLst>
      <p:ext uri="{BB962C8B-B14F-4D97-AF65-F5344CB8AC3E}">
        <p14:creationId xmlns:p14="http://schemas.microsoft.com/office/powerpoint/2010/main" val="23574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létszáma lakóhelyeik szerint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5289112"/>
            <a:ext cx="31070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Átlagéletkorok:</a:t>
            </a:r>
            <a:endParaRPr lang="hu-HU" sz="1400" dirty="0" smtClean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BAZ: 16,68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Szabolcs: 14,71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Hajdú-B: 16,26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Budapest: 21,97</a:t>
            </a:r>
          </a:p>
          <a:p>
            <a:pPr marL="742950" lvl="1" indent="-285750">
              <a:buFontTx/>
              <a:buChar char="-"/>
            </a:pPr>
            <a:r>
              <a:rPr lang="hu-HU" sz="1400" dirty="0" smtClean="0">
                <a:solidFill>
                  <a:schemeClr val="bg1"/>
                </a:solidFill>
              </a:rPr>
              <a:t>Pest: 18,64</a:t>
            </a:r>
            <a:endParaRPr lang="hu-HU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12" y="742163"/>
            <a:ext cx="8727088" cy="540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83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létszáma </a:t>
            </a:r>
            <a:r>
              <a:rPr lang="en-US" dirty="0" smtClean="0"/>
              <a:t>ell</a:t>
            </a:r>
            <a:r>
              <a:rPr lang="hu-HU" dirty="0" err="1" smtClean="0"/>
              <a:t>átóhelyeik</a:t>
            </a:r>
            <a:r>
              <a:rPr lang="hu-HU" dirty="0" smtClean="0"/>
              <a:t> szerinti megyei összesítésben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12" y="770767"/>
            <a:ext cx="8727088" cy="541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332095" y="1685835"/>
            <a:ext cx="128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HP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OKTPI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SOTE GYK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SOTE </a:t>
            </a:r>
            <a:r>
              <a:rPr lang="hu-HU" sz="1200" b="1" dirty="0" err="1" smtClean="0">
                <a:solidFill>
                  <a:srgbClr val="FF0000"/>
                </a:solidFill>
              </a:rPr>
              <a:t>TüdőK</a:t>
            </a:r>
            <a:r>
              <a:rPr lang="hu-HU" sz="1200" b="1" dirty="0" smtClean="0">
                <a:solidFill>
                  <a:srgbClr val="FF0000"/>
                </a:solidFill>
              </a:rPr>
              <a:t>.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err="1" smtClean="0">
                <a:solidFill>
                  <a:srgbClr val="FF0000"/>
                </a:solidFill>
              </a:rPr>
              <a:t>Beteshda</a:t>
            </a:r>
            <a:endParaRPr lang="hu-HU" sz="12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2095" y="3044699"/>
            <a:ext cx="950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Törökbálint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2166" y="3561534"/>
            <a:ext cx="1208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Ajka, Veszprém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6637" y="487411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Mosdós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9578" y="5612277"/>
            <a:ext cx="482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</a:t>
            </a:r>
            <a:r>
              <a:rPr lang="hu-HU" sz="1200" b="1" dirty="0" smtClean="0">
                <a:solidFill>
                  <a:srgbClr val="FF0000"/>
                </a:solidFill>
              </a:rPr>
              <a:t>écs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7599" y="492028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Szeged</a:t>
            </a:r>
            <a:r>
              <a:rPr lang="hu-HU" sz="1600" b="1" dirty="0" smtClean="0">
                <a:solidFill>
                  <a:schemeClr val="bg1"/>
                </a:solidFill>
              </a:rPr>
              <a:t/>
            </a:r>
            <a:br>
              <a:rPr lang="hu-HU" sz="1600" b="1" dirty="0" smtClean="0">
                <a:solidFill>
                  <a:schemeClr val="bg1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Deszk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5510" y="4441509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Zalaegerszeg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1431" y="3222872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Szombathely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296" y="2566582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Győr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11140" y="154733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Miskolc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11341" y="1958941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Nyíregyháza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31597" y="2998532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err="1">
                <a:solidFill>
                  <a:srgbClr val="FF0000"/>
                </a:solidFill>
              </a:rPr>
              <a:t>Kenézy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</a:p>
          <a:p>
            <a:r>
              <a:rPr lang="hu-HU" sz="1200" b="1" dirty="0" smtClean="0">
                <a:solidFill>
                  <a:srgbClr val="FF0000"/>
                </a:solidFill>
              </a:rPr>
              <a:t>AOK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OEC</a:t>
            </a:r>
            <a:endParaRPr lang="hu-H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3106738" cy="1035050"/>
          </a:xfrm>
        </p:spPr>
        <p:txBody>
          <a:bodyPr/>
          <a:lstStyle/>
          <a:p>
            <a:pPr algn="ctr"/>
            <a:r>
              <a:rPr lang="hu-HU" dirty="0" smtClean="0"/>
              <a:t>Betegek létszáma lakóhelyeik szerint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5289112"/>
            <a:ext cx="3107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16,4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17,8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sp useBgFill="1">
        <p:nvSpPr>
          <p:cNvPr id="8" name="Title 3"/>
          <p:cNvSpPr txBox="1">
            <a:spLocks/>
          </p:cNvSpPr>
          <p:nvPr/>
        </p:nvSpPr>
        <p:spPr>
          <a:xfrm>
            <a:off x="2397967" y="681132"/>
            <a:ext cx="7651102" cy="5971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200" b="1" kern="0" dirty="0" err="1" smtClean="0">
                <a:solidFill>
                  <a:schemeClr val="bg1"/>
                </a:solidFill>
                <a:latin typeface="Nunito Sans"/>
              </a:rPr>
              <a:t>Betegek</a:t>
            </a:r>
            <a:r>
              <a:rPr lang="en-US" sz="3200" b="1" kern="0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unito Sans"/>
              </a:rPr>
              <a:t>sz</a:t>
            </a:r>
            <a:r>
              <a:rPr lang="hu-HU" sz="3200" b="1" kern="0" dirty="0" err="1" smtClean="0">
                <a:solidFill>
                  <a:schemeClr val="bg1"/>
                </a:solidFill>
                <a:latin typeface="Nunito Sans"/>
              </a:rPr>
              <a:t>áma</a:t>
            </a:r>
            <a:r>
              <a:rPr lang="hu-HU" sz="3200" b="1" kern="0" dirty="0" smtClean="0">
                <a:solidFill>
                  <a:schemeClr val="bg1"/>
                </a:solidFill>
                <a:latin typeface="Nunito Sans"/>
              </a:rPr>
              <a:t> ellátóhelyeik szerint</a:t>
            </a:r>
            <a:r>
              <a:rPr lang="hu-HU" sz="2400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2400" kern="0" dirty="0" smtClean="0">
                <a:solidFill>
                  <a:schemeClr val="bg1"/>
                </a:solidFill>
                <a:latin typeface="Nunito Sans"/>
              </a:rPr>
            </a:br>
            <a:endParaRPr lang="en-US" sz="2400" kern="0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97432"/>
              </p:ext>
            </p:extLst>
          </p:nvPr>
        </p:nvGraphicFramePr>
        <p:xfrm>
          <a:off x="149289" y="1590263"/>
          <a:ext cx="11961845" cy="526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9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5999"/>
            <a:ext cx="3107094" cy="1427585"/>
          </a:xfrm>
        </p:spPr>
        <p:txBody>
          <a:bodyPr/>
          <a:lstStyle/>
          <a:p>
            <a:pPr algn="ctr"/>
            <a:r>
              <a:rPr lang="hu-HU" dirty="0" smtClean="0"/>
              <a:t>FEV1%</a:t>
            </a:r>
            <a:br>
              <a:rPr lang="hu-HU" dirty="0" smtClean="0"/>
            </a:br>
            <a:r>
              <a:rPr lang="hu-HU" dirty="0" smtClean="0"/>
              <a:t>átlagértékek korcsoportok szerint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909" y="5668547"/>
            <a:ext cx="310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Transzplant</a:t>
            </a:r>
            <a:r>
              <a:rPr lang="hu-HU" dirty="0" smtClean="0">
                <a:solidFill>
                  <a:schemeClr val="bg1"/>
                </a:solidFill>
              </a:rPr>
              <a:t>ált betegek nem szerepelnek az ábrán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30529"/>
              </p:ext>
            </p:extLst>
          </p:nvPr>
        </p:nvGraphicFramePr>
        <p:xfrm>
          <a:off x="3375982" y="459556"/>
          <a:ext cx="8929688" cy="605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5999"/>
            <a:ext cx="3107094" cy="1996751"/>
          </a:xfrm>
        </p:spPr>
        <p:txBody>
          <a:bodyPr/>
          <a:lstStyle/>
          <a:p>
            <a:pPr algn="ctr"/>
            <a:r>
              <a:rPr lang="hu-HU" dirty="0" smtClean="0"/>
              <a:t>FVC %</a:t>
            </a:r>
            <a:br>
              <a:rPr lang="hu-HU" dirty="0" smtClean="0"/>
            </a:br>
            <a:r>
              <a:rPr lang="hu-HU" dirty="0" smtClean="0"/>
              <a:t>átlagértékek korcsoportok szerint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484649"/>
              </p:ext>
            </p:extLst>
          </p:nvPr>
        </p:nvGraphicFramePr>
        <p:xfrm>
          <a:off x="3464912" y="459556"/>
          <a:ext cx="8655553" cy="602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78909" y="5668547"/>
            <a:ext cx="310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Transzplant</a:t>
            </a:r>
            <a:r>
              <a:rPr lang="hu-HU" dirty="0" smtClean="0">
                <a:solidFill>
                  <a:schemeClr val="bg1"/>
                </a:solidFill>
              </a:rPr>
              <a:t>ált betegek nem szerepelnek az ábrán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528177"/>
              </p:ext>
            </p:extLst>
          </p:nvPr>
        </p:nvGraphicFramePr>
        <p:xfrm>
          <a:off x="3464912" y="459556"/>
          <a:ext cx="8657180" cy="602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7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dF508 </a:t>
            </a:r>
            <a:r>
              <a:rPr lang="hu-HU" dirty="0" smtClean="0"/>
              <a:t>homo</a:t>
            </a:r>
            <a:r>
              <a:rPr lang="en-US" dirty="0" err="1" smtClean="0"/>
              <a:t>zygota</a:t>
            </a:r>
            <a:r>
              <a:rPr lang="en-US" dirty="0" smtClean="0"/>
              <a:t> </a:t>
            </a:r>
            <a:r>
              <a:rPr lang="hu-HU" dirty="0" smtClean="0"/>
              <a:t>földrajzi </a:t>
            </a:r>
            <a:r>
              <a:rPr lang="hu-HU" dirty="0" smtClean="0"/>
              <a:t>előfordulása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12" y="714135"/>
            <a:ext cx="8590239" cy="534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35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dF508 </a:t>
            </a:r>
            <a:r>
              <a:rPr lang="hu-HU" dirty="0"/>
              <a:t>homo</a:t>
            </a:r>
            <a:r>
              <a:rPr lang="en-US" dirty="0" err="1"/>
              <a:t>zygota</a:t>
            </a:r>
            <a:r>
              <a:rPr lang="en-US" dirty="0"/>
              <a:t> </a:t>
            </a:r>
            <a:r>
              <a:rPr lang="en-US" dirty="0" err="1"/>
              <a:t>megoszl</a:t>
            </a:r>
            <a:r>
              <a:rPr lang="hu-HU" dirty="0" err="1" smtClean="0"/>
              <a:t>ása</a:t>
            </a:r>
            <a:r>
              <a:rPr lang="hu-HU" dirty="0" smtClean="0"/>
              <a:t> korcsoportok szerint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976986"/>
              </p:ext>
            </p:extLst>
          </p:nvPr>
        </p:nvGraphicFramePr>
        <p:xfrm>
          <a:off x="3464912" y="662474"/>
          <a:ext cx="8727088" cy="580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2170670"/>
          </a:xfrm>
        </p:spPr>
        <p:txBody>
          <a:bodyPr/>
          <a:lstStyle/>
          <a:p>
            <a:pPr algn="ctr"/>
            <a:r>
              <a:rPr lang="hu-HU" dirty="0" smtClean="0"/>
              <a:t>Genetika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dF508 </a:t>
            </a:r>
            <a:r>
              <a:rPr lang="hu-HU" dirty="0" smtClean="0"/>
              <a:t>homo</a:t>
            </a:r>
            <a:r>
              <a:rPr lang="en-US" dirty="0" err="1" smtClean="0"/>
              <a:t>zygota</a:t>
            </a:r>
            <a:r>
              <a:rPr lang="en-US" dirty="0" smtClean="0"/>
              <a:t> </a:t>
            </a:r>
            <a:r>
              <a:rPr lang="hu-HU" dirty="0" smtClean="0"/>
              <a:t>földrajzi előfordulása</a:t>
            </a:r>
            <a:r>
              <a:rPr lang="en-US" dirty="0" smtClean="0"/>
              <a:t> </a:t>
            </a:r>
            <a:r>
              <a:rPr lang="en-US" dirty="0" err="1" smtClean="0"/>
              <a:t>Eur</a:t>
            </a:r>
            <a:r>
              <a:rPr lang="hu-HU" dirty="0" err="1" smtClean="0"/>
              <a:t>ópában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24" y="0"/>
            <a:ext cx="7937889" cy="68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9049" y="5494640"/>
            <a:ext cx="998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>
                <a:latin typeface="Nunito Sans"/>
              </a:rPr>
              <a:t>Szervi érintettségek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Nunito Sans"/>
              </a:rPr>
              <a:t>Terápiás adatok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98141" y="3964166"/>
            <a:ext cx="8470905" cy="1427435"/>
            <a:chOff x="576649" y="4661704"/>
            <a:chExt cx="8470905" cy="14274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649" y="4661704"/>
              <a:ext cx="8470905" cy="9922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649" y="5666706"/>
              <a:ext cx="8470905" cy="422433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 useBgFill="1">
        <p:nvSpPr>
          <p:cNvPr id="13" name="Title 3"/>
          <p:cNvSpPr txBox="1">
            <a:spLocks/>
          </p:cNvSpPr>
          <p:nvPr/>
        </p:nvSpPr>
        <p:spPr>
          <a:xfrm>
            <a:off x="2397967" y="565800"/>
            <a:ext cx="7651102" cy="5971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hu-HU" sz="3200" b="1" kern="0" dirty="0" smtClean="0">
                <a:solidFill>
                  <a:schemeClr val="bg1"/>
                </a:solidFill>
                <a:latin typeface="Nunito Sans"/>
              </a:rPr>
              <a:t>Javítandó problémák – ECFS </a:t>
            </a:r>
            <a:r>
              <a:rPr lang="en-US" sz="3200" b="1" kern="0" dirty="0" smtClean="0">
                <a:solidFill>
                  <a:schemeClr val="bg1"/>
                </a:solidFill>
                <a:latin typeface="Nunito Sans"/>
              </a:rPr>
              <a:t>2014 annual report </a:t>
            </a:r>
            <a:r>
              <a:rPr lang="en-US" sz="3200" b="1" kern="0" dirty="0" err="1" smtClean="0">
                <a:solidFill>
                  <a:schemeClr val="bg1"/>
                </a:solidFill>
                <a:latin typeface="Nunito Sans"/>
              </a:rPr>
              <a:t>alap</a:t>
            </a:r>
            <a:r>
              <a:rPr lang="hu-HU" sz="3200" b="1" kern="0" dirty="0" err="1" smtClean="0">
                <a:solidFill>
                  <a:schemeClr val="bg1"/>
                </a:solidFill>
                <a:latin typeface="Nunito Sans"/>
              </a:rPr>
              <a:t>ján</a:t>
            </a:r>
            <a:r>
              <a:rPr lang="hu-HU" sz="2400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2400" kern="0" dirty="0" smtClean="0">
                <a:solidFill>
                  <a:schemeClr val="bg1"/>
                </a:solidFill>
                <a:latin typeface="Nunito Sans"/>
              </a:rPr>
            </a:br>
            <a:endParaRPr lang="en-US" sz="2400" kern="0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049" y="2113006"/>
            <a:ext cx="9984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latin typeface="Nunito Sans"/>
              </a:rPr>
              <a:t>Diagn</a:t>
            </a:r>
            <a:r>
              <a:rPr lang="hu-HU" dirty="0" err="1" smtClean="0">
                <a:latin typeface="Nunito Sans"/>
              </a:rPr>
              <a:t>ózis</a:t>
            </a:r>
            <a:r>
              <a:rPr lang="hu-HU" dirty="0" smtClean="0">
                <a:latin typeface="Nunito Sans"/>
              </a:rPr>
              <a:t> időpontja (</a:t>
            </a:r>
            <a:r>
              <a:rPr lang="en-US" dirty="0" smtClean="0">
                <a:latin typeface="Nunito Sans"/>
              </a:rPr>
              <a:t>2014: 22%  -  </a:t>
            </a:r>
            <a:r>
              <a:rPr lang="hu-HU" dirty="0" smtClean="0">
                <a:latin typeface="Nunito Sans"/>
              </a:rPr>
              <a:t>2</a:t>
            </a:r>
            <a:r>
              <a:rPr lang="en-US" dirty="0" smtClean="0">
                <a:latin typeface="Nunito Sans"/>
              </a:rPr>
              <a:t>015: </a:t>
            </a:r>
            <a:r>
              <a:rPr lang="hu-HU" dirty="0" smtClean="0">
                <a:latin typeface="Nunito Sans"/>
              </a:rPr>
              <a:t>18%)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Nunito Sans"/>
              </a:rPr>
              <a:t>Genetika</a:t>
            </a:r>
            <a:r>
              <a:rPr lang="hu-HU" dirty="0">
                <a:latin typeface="Nunito Sans"/>
              </a:rPr>
              <a:t>: </a:t>
            </a:r>
            <a:endParaRPr lang="en-US" dirty="0">
              <a:latin typeface="Nunito Sans"/>
            </a:endParaRPr>
          </a:p>
          <a:p>
            <a:r>
              <a:rPr lang="hu-HU" dirty="0">
                <a:latin typeface="Nunito Sans"/>
              </a:rPr>
              <a:t>	</a:t>
            </a:r>
            <a:r>
              <a:rPr lang="en-US" dirty="0">
                <a:latin typeface="Nunito Sans"/>
              </a:rPr>
              <a:t>164 (30</a:t>
            </a:r>
            <a:r>
              <a:rPr lang="hu-HU" dirty="0">
                <a:latin typeface="Nunito Sans"/>
              </a:rPr>
              <a:t>,</a:t>
            </a:r>
            <a:r>
              <a:rPr lang="en-US" dirty="0">
                <a:latin typeface="Nunito Sans"/>
              </a:rPr>
              <a:t>43</a:t>
            </a:r>
            <a:r>
              <a:rPr lang="hu-HU" dirty="0">
                <a:latin typeface="Nunito Sans"/>
              </a:rPr>
              <a:t>%</a:t>
            </a:r>
            <a:r>
              <a:rPr lang="en-US" dirty="0">
                <a:latin typeface="Nunito Sans"/>
              </a:rPr>
              <a:t>) </a:t>
            </a:r>
            <a:r>
              <a:rPr lang="hu-HU" dirty="0">
                <a:latin typeface="Nunito Sans"/>
              </a:rPr>
              <a:t>esetben legalább 1 mutáció nem ismert </a:t>
            </a:r>
            <a:r>
              <a:rPr lang="en-US" dirty="0">
                <a:latin typeface="Nunito Sans"/>
              </a:rPr>
              <a:t>– [</a:t>
            </a:r>
            <a:r>
              <a:rPr lang="hu-HU" dirty="0" err="1">
                <a:latin typeface="Nunito Sans"/>
              </a:rPr>
              <a:t>Not</a:t>
            </a:r>
            <a:r>
              <a:rPr lang="hu-HU" dirty="0">
                <a:latin typeface="Nunito Sans"/>
              </a:rPr>
              <a:t> </a:t>
            </a:r>
            <a:r>
              <a:rPr lang="hu-HU" dirty="0" err="1">
                <a:latin typeface="Nunito Sans"/>
              </a:rPr>
              <a:t>done</a:t>
            </a:r>
            <a:r>
              <a:rPr lang="hu-HU" dirty="0">
                <a:latin typeface="Nunito Sans"/>
              </a:rPr>
              <a:t> </a:t>
            </a:r>
            <a:r>
              <a:rPr lang="en-US" dirty="0">
                <a:latin typeface="Nunito Sans"/>
              </a:rPr>
              <a:t>/ unknown]</a:t>
            </a:r>
          </a:p>
          <a:p>
            <a:r>
              <a:rPr lang="hu-HU" i="1" dirty="0">
                <a:latin typeface="Nunito Sans"/>
              </a:rPr>
              <a:t>	Oka lehet, hogy nincs az adatbázisban egységes genetikai </a:t>
            </a:r>
            <a:r>
              <a:rPr lang="hu-HU" i="1" dirty="0" smtClean="0">
                <a:latin typeface="Nunito Sans"/>
              </a:rPr>
              <a:t>megnevezés</a:t>
            </a:r>
          </a:p>
          <a:p>
            <a:endParaRPr lang="hu-HU" i="1" dirty="0" smtClean="0">
              <a:latin typeface="Nunito Sans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Nunito Sans"/>
              </a:rPr>
              <a:t>Bakterol</a:t>
            </a:r>
            <a:r>
              <a:rPr lang="hu-HU" dirty="0" err="1" smtClean="0">
                <a:latin typeface="Nunito Sans"/>
              </a:rPr>
              <a:t>ógia</a:t>
            </a:r>
            <a:r>
              <a:rPr lang="hu-HU" dirty="0" smtClean="0">
                <a:latin typeface="Nunito Sans"/>
              </a:rPr>
              <a:t>:</a:t>
            </a:r>
          </a:p>
          <a:p>
            <a:endParaRPr lang="hu-HU" dirty="0" smtClean="0"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317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Magyar </a:t>
            </a:r>
            <a:br>
              <a:rPr lang="en-US" dirty="0" smtClean="0">
                <a:latin typeface="Myriad Pro" pitchFamily="34" charset="0"/>
              </a:rPr>
            </a:br>
            <a:r>
              <a:rPr lang="en-US" dirty="0" err="1" smtClean="0">
                <a:latin typeface="Myriad Pro" pitchFamily="34" charset="0"/>
              </a:rPr>
              <a:t>Cisztás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Fibrózis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regiszter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2600" y="2919614"/>
            <a:ext cx="2728400" cy="258544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171450" indent="-171450">
              <a:buFontTx/>
              <a:buChar char="-"/>
            </a:pPr>
            <a:r>
              <a:rPr lang="en-US" sz="1200" dirty="0" err="1" smtClean="0">
                <a:latin typeface="Myriad Pro" pitchFamily="34" charset="0"/>
              </a:rPr>
              <a:t>Egészségügyi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Tudományos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Tanács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által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jóváhagyott</a:t>
            </a:r>
            <a:r>
              <a:rPr lang="en-US" sz="1200" dirty="0" smtClean="0">
                <a:latin typeface="Myriad Pro" pitchFamily="34" charset="0"/>
              </a:rPr>
              <a:t>, be </a:t>
            </a:r>
            <a:r>
              <a:rPr lang="en-US" sz="1200" dirty="0" err="1" smtClean="0">
                <a:latin typeface="Myriad Pro" pitchFamily="34" charset="0"/>
              </a:rPr>
              <a:t>nem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avatkozással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járó</a:t>
            </a:r>
            <a:r>
              <a:rPr lang="en-US" sz="1200" dirty="0" smtClean="0">
                <a:latin typeface="Myriad Pro" pitchFamily="34" charset="0"/>
              </a:rPr>
              <a:t>, </a:t>
            </a:r>
            <a:r>
              <a:rPr lang="en-US" sz="1200" dirty="0" err="1" smtClean="0">
                <a:latin typeface="Myriad Pro" pitchFamily="34" charset="0"/>
              </a:rPr>
              <a:t>tudományos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kutatás</a:t>
            </a:r>
            <a:r>
              <a:rPr lang="en-US" sz="1200" dirty="0" smtClean="0">
                <a:latin typeface="Myriad Pro" pitchFamily="34" charset="0"/>
              </a:rPr>
              <a:t> (</a:t>
            </a:r>
            <a:r>
              <a:rPr lang="hu-HU" sz="1200" dirty="0" smtClean="0">
                <a:latin typeface="Myriad Pro" pitchFamily="34" charset="0"/>
              </a:rPr>
              <a:t>2011. május 31)</a:t>
            </a:r>
            <a:endParaRPr lang="en-US" sz="1200" dirty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endParaRPr lang="en-US" sz="1200" dirty="0" smtClean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Myriad Pro" pitchFamily="34" charset="0"/>
              </a:rPr>
              <a:t>10 </a:t>
            </a:r>
            <a:r>
              <a:rPr lang="hu-HU" sz="1200" dirty="0" smtClean="0">
                <a:latin typeface="Myriad Pro" pitchFamily="34" charset="0"/>
              </a:rPr>
              <a:t>é</a:t>
            </a:r>
            <a:r>
              <a:rPr lang="en-US" sz="1200" dirty="0" err="1" smtClean="0">
                <a:latin typeface="Myriad Pro" pitchFamily="34" charset="0"/>
              </a:rPr>
              <a:t>ve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hu-HU" sz="1200" dirty="0" smtClean="0">
                <a:latin typeface="Myriad Pro" pitchFamily="34" charset="0"/>
              </a:rPr>
              <a:t>folyamatosan fejlesztjük</a:t>
            </a:r>
            <a:endParaRPr lang="en-US" sz="1200" dirty="0" smtClean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endParaRPr lang="en-US" sz="1200" dirty="0">
              <a:latin typeface="Myriad Pro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Myriad Pro" pitchFamily="34" charset="0"/>
              </a:rPr>
              <a:t>ECFS Patient Registry Project </a:t>
            </a:r>
          </a:p>
          <a:p>
            <a:pPr>
              <a:buNone/>
            </a:pPr>
            <a:endParaRPr lang="en-US" sz="1200" dirty="0" smtClean="0">
              <a:latin typeface="Myriad Pro" pitchFamily="34" charset="0"/>
            </a:endParaRPr>
          </a:p>
          <a:p>
            <a:pPr>
              <a:buNone/>
            </a:pPr>
            <a:endParaRPr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5469920" y="386987"/>
            <a:ext cx="5247503" cy="1566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6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800" dirty="0"/>
              <a:t>Dr. </a:t>
            </a:r>
            <a:r>
              <a:rPr lang="hu-HU" sz="1800" dirty="0" err="1"/>
              <a:t>U</a:t>
            </a:r>
            <a:r>
              <a:rPr lang="en-US" sz="1800" dirty="0" err="1" smtClean="0"/>
              <a:t>jhelyi</a:t>
            </a:r>
            <a:r>
              <a:rPr lang="en-US" sz="1800" dirty="0" smtClean="0"/>
              <a:t> </a:t>
            </a:r>
            <a:r>
              <a:rPr lang="en-US" sz="1800" dirty="0"/>
              <a:t>Rita 		</a:t>
            </a:r>
            <a:r>
              <a:rPr lang="hu-HU" sz="1800" dirty="0" smtClean="0"/>
              <a:t>country </a:t>
            </a:r>
            <a:r>
              <a:rPr lang="hu-HU" sz="1800" dirty="0" err="1"/>
              <a:t>representative</a:t>
            </a:r>
            <a:endParaRPr lang="en-US" sz="1800" dirty="0"/>
          </a:p>
          <a:p>
            <a:r>
              <a:rPr lang="en-US" sz="1800" dirty="0"/>
              <a:t>Dr. </a:t>
            </a:r>
            <a:r>
              <a:rPr lang="en-US" sz="1800" dirty="0" err="1"/>
              <a:t>Csiszér</a:t>
            </a:r>
            <a:r>
              <a:rPr lang="en-US" sz="1800" dirty="0"/>
              <a:t> Eszter 	</a:t>
            </a:r>
            <a:r>
              <a:rPr lang="en-US" sz="1800" dirty="0" smtClean="0"/>
              <a:t>sponsor</a:t>
            </a:r>
            <a:r>
              <a:rPr lang="en-US" sz="1800" dirty="0"/>
              <a:t>, coordinator</a:t>
            </a:r>
          </a:p>
          <a:p>
            <a:r>
              <a:rPr lang="en-US" sz="1800" dirty="0" smtClean="0"/>
              <a:t>Hornyák</a:t>
            </a:r>
            <a:r>
              <a:rPr lang="hu-HU" sz="1800" dirty="0" smtClean="0"/>
              <a:t>-Kovács</a:t>
            </a:r>
            <a:r>
              <a:rPr lang="en-US" sz="1800" dirty="0" smtClean="0"/>
              <a:t> </a:t>
            </a:r>
            <a:r>
              <a:rPr lang="en-US" sz="1800" dirty="0"/>
              <a:t>Attila 	</a:t>
            </a:r>
            <a:r>
              <a:rPr lang="hu-HU" sz="1800" dirty="0" err="1" smtClean="0"/>
              <a:t>data</a:t>
            </a:r>
            <a:r>
              <a:rPr lang="hu-HU" sz="1800" dirty="0" smtClean="0"/>
              <a:t> </a:t>
            </a:r>
            <a:r>
              <a:rPr lang="hu-HU" sz="1800" dirty="0" err="1"/>
              <a:t>manager</a:t>
            </a:r>
            <a:r>
              <a:rPr lang="en-US" sz="1800" dirty="0"/>
              <a:t>	</a:t>
            </a:r>
          </a:p>
          <a:p>
            <a:r>
              <a:rPr lang="en-US" sz="1800" dirty="0"/>
              <a:t>Marsal Géza		</a:t>
            </a:r>
            <a:r>
              <a:rPr lang="hu-HU" sz="1800" dirty="0" smtClean="0"/>
              <a:t>country </a:t>
            </a:r>
            <a:r>
              <a:rPr lang="en-US" sz="1800" dirty="0"/>
              <a:t>d</a:t>
            </a:r>
            <a:r>
              <a:rPr lang="hu-HU" sz="1800" dirty="0" err="1"/>
              <a:t>ata</a:t>
            </a:r>
            <a:r>
              <a:rPr lang="hu-HU" sz="1800" dirty="0"/>
              <a:t> </a:t>
            </a:r>
            <a:r>
              <a:rPr lang="hu-HU" sz="1800" dirty="0" err="1"/>
              <a:t>manager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5" y="1244997"/>
            <a:ext cx="3695120" cy="52584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Afbeelding 5" descr="logo(origineel)ECFSP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667" y="4848631"/>
            <a:ext cx="1552111" cy="1580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6292" y="6259515"/>
            <a:ext cx="2234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www.cisztasfibrozis.hu</a:t>
            </a:r>
          </a:p>
        </p:txBody>
      </p:sp>
    </p:spTree>
    <p:extLst>
      <p:ext uri="{BB962C8B-B14F-4D97-AF65-F5344CB8AC3E}">
        <p14:creationId xmlns:p14="http://schemas.microsoft.com/office/powerpoint/2010/main" val="3826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9467" y="4118919"/>
            <a:ext cx="2859766" cy="1164014"/>
          </a:xfrm>
        </p:spPr>
        <p:txBody>
          <a:bodyPr/>
          <a:lstStyle/>
          <a:p>
            <a:r>
              <a:rPr lang="hu-HU" sz="3200" dirty="0" smtClean="0"/>
              <a:t>Köszönjük a figyelmet!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84" y="626076"/>
            <a:ext cx="5612616" cy="5635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90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92" y="121295"/>
            <a:ext cx="8393396" cy="6568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216" y="121295"/>
            <a:ext cx="3015077" cy="910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215" y="1362295"/>
            <a:ext cx="1727668" cy="1727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8701" y="3420555"/>
            <a:ext cx="2734696" cy="3292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50" y="4646645"/>
            <a:ext cx="1082255" cy="1523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81537" y="6113772"/>
            <a:ext cx="2731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latin typeface="Myriad Pro" pitchFamily="34" charset="0"/>
              </a:rPr>
              <a:t>http://</a:t>
            </a:r>
            <a:r>
              <a:rPr lang="en-US" b="1" dirty="0" smtClean="0">
                <a:solidFill>
                  <a:schemeClr val="bg1"/>
                </a:solidFill>
                <a:effectLst/>
                <a:latin typeface="Myriad Pro" pitchFamily="34" charset="0"/>
              </a:rPr>
              <a:t>www.ecfs.eu/</a:t>
            </a:r>
            <a:endParaRPr lang="en-US" b="1" dirty="0">
              <a:solidFill>
                <a:schemeClr val="bg1"/>
              </a:solidFill>
              <a:effectLst/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346467"/>
            <a:ext cx="3107094" cy="1035698"/>
          </a:xfrm>
        </p:spPr>
        <p:txBody>
          <a:bodyPr/>
          <a:lstStyle/>
          <a:p>
            <a:pPr algn="ctr"/>
            <a:r>
              <a:rPr lang="en-US" dirty="0" err="1" smtClean="0"/>
              <a:t>Nemek</a:t>
            </a:r>
            <a:r>
              <a:rPr lang="en-US" dirty="0" smtClean="0"/>
              <a:t> </a:t>
            </a:r>
            <a:r>
              <a:rPr lang="hu-HU" dirty="0" smtClean="0"/>
              <a:t>és életkorok eloszlása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1965"/>
              </p:ext>
            </p:extLst>
          </p:nvPr>
        </p:nvGraphicFramePr>
        <p:xfrm>
          <a:off x="3464912" y="121002"/>
          <a:ext cx="8646223" cy="648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4678166"/>
            <a:ext cx="3107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Létszám: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Nők: </a:t>
            </a:r>
            <a:r>
              <a:rPr lang="en-US" b="1" dirty="0" smtClean="0">
                <a:solidFill>
                  <a:schemeClr val="bg1"/>
                </a:solidFill>
              </a:rPr>
              <a:t>265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02</a:t>
            </a:r>
            <a:endParaRPr lang="hu-HU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16,4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</a:t>
            </a:r>
            <a:r>
              <a:rPr lang="hu-HU" dirty="0" smtClean="0">
                <a:solidFill>
                  <a:schemeClr val="bg1"/>
                </a:solidFill>
              </a:rPr>
              <a:t>: </a:t>
            </a:r>
            <a:r>
              <a:rPr lang="hu-HU" b="1" dirty="0" smtClean="0">
                <a:solidFill>
                  <a:schemeClr val="bg1"/>
                </a:solidFill>
              </a:rPr>
              <a:t>17,8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év</a:t>
            </a:r>
            <a:endParaRPr lang="hu-HU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88649" y="630477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Nunito Sans"/>
              </a:rPr>
              <a:t>Regisztrált betegek száma: 567</a:t>
            </a:r>
            <a:endParaRPr lang="en-US" dirty="0"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7500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létszámának alakulása nemek és korcsoportok szerint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84792"/>
              </p:ext>
            </p:extLst>
          </p:nvPr>
        </p:nvGraphicFramePr>
        <p:xfrm>
          <a:off x="3464912" y="121002"/>
          <a:ext cx="8646223" cy="662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49290" y="4678166"/>
            <a:ext cx="3107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Létszám: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Nők: </a:t>
            </a:r>
            <a:r>
              <a:rPr lang="en-US" b="1" dirty="0" smtClean="0">
                <a:solidFill>
                  <a:schemeClr val="bg1"/>
                </a:solidFill>
              </a:rPr>
              <a:t>265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02</a:t>
            </a:r>
            <a:endParaRPr lang="hu-HU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16,4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</a:t>
            </a:r>
            <a:r>
              <a:rPr lang="hu-HU" dirty="0" smtClean="0">
                <a:solidFill>
                  <a:schemeClr val="bg1"/>
                </a:solidFill>
              </a:rPr>
              <a:t>: </a:t>
            </a:r>
            <a:r>
              <a:rPr lang="hu-HU" b="1" dirty="0" smtClean="0">
                <a:solidFill>
                  <a:schemeClr val="bg1"/>
                </a:solidFill>
              </a:rPr>
              <a:t>17,8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év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Átlagéletkorok alakulása az elmúlt években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718830"/>
              </p:ext>
            </p:extLst>
          </p:nvPr>
        </p:nvGraphicFramePr>
        <p:xfrm>
          <a:off x="3464912" y="121001"/>
          <a:ext cx="8727087" cy="664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49290" y="4678166"/>
            <a:ext cx="31070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Létszám: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Nők: </a:t>
            </a:r>
            <a:r>
              <a:rPr lang="en-US" b="1" dirty="0" smtClean="0">
                <a:solidFill>
                  <a:schemeClr val="bg1"/>
                </a:solidFill>
              </a:rPr>
              <a:t>265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bg1"/>
                </a:solidFill>
              </a:rPr>
              <a:t>Férfiak: </a:t>
            </a:r>
            <a:r>
              <a:rPr lang="hu-HU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02</a:t>
            </a:r>
            <a:endParaRPr lang="hu-HU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Átlagéletkor: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Nők: </a:t>
            </a:r>
            <a:r>
              <a:rPr lang="hu-HU" b="1" dirty="0" smtClean="0">
                <a:solidFill>
                  <a:schemeClr val="bg1"/>
                </a:solidFill>
              </a:rPr>
              <a:t>16,4</a:t>
            </a:r>
            <a:r>
              <a:rPr lang="hu-HU" dirty="0" smtClean="0">
                <a:solidFill>
                  <a:schemeClr val="bg1"/>
                </a:solidFill>
              </a:rPr>
              <a:t> év</a:t>
            </a:r>
          </a:p>
          <a:p>
            <a:pPr marL="742950" lvl="1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Férfiak</a:t>
            </a:r>
            <a:r>
              <a:rPr lang="hu-HU" dirty="0" smtClean="0">
                <a:solidFill>
                  <a:schemeClr val="bg1"/>
                </a:solidFill>
              </a:rPr>
              <a:t>: </a:t>
            </a:r>
            <a:r>
              <a:rPr lang="hu-HU" b="1" dirty="0" smtClean="0">
                <a:solidFill>
                  <a:schemeClr val="bg1"/>
                </a:solidFill>
              </a:rPr>
              <a:t>17,8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év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237597"/>
              </p:ext>
            </p:extLst>
          </p:nvPr>
        </p:nvGraphicFramePr>
        <p:xfrm>
          <a:off x="0" y="1735561"/>
          <a:ext cx="12192000" cy="512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9" name="Title 3"/>
          <p:cNvSpPr txBox="1">
            <a:spLocks/>
          </p:cNvSpPr>
          <p:nvPr/>
        </p:nvSpPr>
        <p:spPr>
          <a:xfrm>
            <a:off x="2397967" y="317241"/>
            <a:ext cx="7651102" cy="9610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200" b="1" kern="0" dirty="0" err="1" smtClean="0">
                <a:solidFill>
                  <a:schemeClr val="bg1"/>
                </a:solidFill>
                <a:latin typeface="Nunito Sans"/>
              </a:rPr>
              <a:t>Korfa</a:t>
            </a:r>
            <a:r>
              <a:rPr lang="hu-HU" sz="3200" b="1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3200" b="1" kern="0" dirty="0" smtClean="0">
                <a:solidFill>
                  <a:schemeClr val="bg1"/>
                </a:solidFill>
                <a:latin typeface="Nunito Sans"/>
              </a:rPr>
            </a:br>
            <a:r>
              <a:rPr lang="hu-HU" sz="2400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2400" kern="0" dirty="0" smtClean="0">
                <a:solidFill>
                  <a:schemeClr val="bg1"/>
                </a:solidFill>
                <a:latin typeface="Nunito Sans"/>
              </a:rPr>
            </a:br>
            <a:r>
              <a:rPr lang="hu-HU" sz="2400" kern="0" dirty="0" smtClean="0">
                <a:solidFill>
                  <a:schemeClr val="bg1"/>
                </a:solidFill>
                <a:latin typeface="Nunito Sans"/>
              </a:rPr>
              <a:t/>
            </a:r>
            <a:br>
              <a:rPr lang="hu-HU" sz="2400" kern="0" dirty="0" smtClean="0">
                <a:solidFill>
                  <a:schemeClr val="bg1"/>
                </a:solidFill>
                <a:latin typeface="Nunito Sans"/>
              </a:rPr>
            </a:br>
            <a:endParaRPr lang="en-US" sz="2400" kern="0" dirty="0">
              <a:solidFill>
                <a:schemeClr val="bg1"/>
              </a:solidFill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306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Betegek átlagéletkora lakóhelyeik szerint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90" y="5103674"/>
            <a:ext cx="31070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Legtöbb </a:t>
            </a:r>
            <a:r>
              <a:rPr lang="en-US" sz="1400" dirty="0" smtClean="0">
                <a:solidFill>
                  <a:schemeClr val="bg1"/>
                </a:solidFill>
              </a:rPr>
              <a:t>/ </a:t>
            </a:r>
            <a:r>
              <a:rPr lang="en-US" sz="1400" dirty="0" err="1" smtClean="0">
                <a:solidFill>
                  <a:schemeClr val="bg1"/>
                </a:solidFill>
              </a:rPr>
              <a:t>kevesebb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beteg</a:t>
            </a:r>
            <a:r>
              <a:rPr lang="hu-HU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/>
            </a:r>
            <a:br>
              <a:rPr lang="hu-HU" sz="1400" dirty="0" smtClean="0">
                <a:solidFill>
                  <a:schemeClr val="bg1"/>
                </a:solidFill>
              </a:rPr>
            </a:br>
            <a:r>
              <a:rPr lang="hu-HU" sz="1400" dirty="0" smtClean="0">
                <a:solidFill>
                  <a:schemeClr val="bg1"/>
                </a:solidFill>
              </a:rPr>
              <a:t> - Pest: 69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 - Jász-Nagykun-Szolnok: 19 </a:t>
            </a:r>
            <a:r>
              <a:rPr lang="hu-HU" sz="1400" dirty="0" smtClean="0">
                <a:solidFill>
                  <a:schemeClr val="bg1"/>
                </a:solidFill>
              </a:rPr>
              <a:t/>
            </a:r>
            <a:br>
              <a:rPr lang="hu-HU" sz="1400" dirty="0" smtClean="0">
                <a:solidFill>
                  <a:schemeClr val="bg1"/>
                </a:solidFill>
              </a:rPr>
            </a:br>
            <a:r>
              <a:rPr lang="hu-HU" sz="1400" dirty="0" smtClean="0">
                <a:solidFill>
                  <a:schemeClr val="bg1"/>
                </a:solidFill>
              </a:rPr>
              <a:t> - Nógrád: 5</a:t>
            </a:r>
            <a:endParaRPr lang="hu-HU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12" y="850878"/>
            <a:ext cx="8638095" cy="53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72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90" y="2286000"/>
            <a:ext cx="3107094" cy="1035698"/>
          </a:xfrm>
        </p:spPr>
        <p:txBody>
          <a:bodyPr/>
          <a:lstStyle/>
          <a:p>
            <a:pPr algn="ctr"/>
            <a:r>
              <a:rPr lang="hu-HU" dirty="0" smtClean="0"/>
              <a:t>Felnőtt ellátásba várhatóan átlépő betegek száma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en-US" sz="1400" i="1" dirty="0" err="1" smtClean="0"/>
              <a:t>Nagykor</a:t>
            </a:r>
            <a:r>
              <a:rPr lang="hu-HU" sz="1400" i="1" dirty="0" err="1" smtClean="0"/>
              <a:t>úvá</a:t>
            </a:r>
            <a:r>
              <a:rPr lang="hu-HU" sz="1400" i="1" dirty="0" smtClean="0"/>
              <a:t> váló </a:t>
            </a:r>
            <a:r>
              <a:rPr lang="hu-HU" sz="1400" i="1" dirty="0" smtClean="0"/>
              <a:t>betegek 2</a:t>
            </a:r>
            <a:r>
              <a:rPr lang="en-US" sz="1400" i="1" dirty="0" smtClean="0"/>
              <a:t>015-ben</a:t>
            </a:r>
            <a:endParaRPr lang="en-US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0" y="121002"/>
            <a:ext cx="3464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latin typeface="Nunito Sans"/>
              </a:rPr>
              <a:t>MAGYAR CF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REGISZTER</a:t>
            </a:r>
            <a:r>
              <a:rPr lang="hu-HU" sz="1600" b="1" dirty="0" smtClean="0">
                <a:solidFill>
                  <a:schemeClr val="bg1"/>
                </a:solidFill>
                <a:latin typeface="Nunito Sans"/>
              </a:rPr>
              <a:t> </a:t>
            </a:r>
            <a:r>
              <a:rPr lang="en" sz="1600" b="1" dirty="0" smtClean="0">
                <a:solidFill>
                  <a:schemeClr val="bg1"/>
                </a:solidFill>
                <a:latin typeface="Nunito Sans"/>
              </a:rPr>
              <a:t>2015</a:t>
            </a:r>
            <a:endParaRPr lang="en-US" sz="1600" b="1" dirty="0">
              <a:solidFill>
                <a:schemeClr val="bg1"/>
              </a:solidFill>
              <a:latin typeface="Nunito San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722345"/>
              </p:ext>
            </p:extLst>
          </p:nvPr>
        </p:nvGraphicFramePr>
        <p:xfrm>
          <a:off x="3771851" y="628067"/>
          <a:ext cx="8081963" cy="538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45325"/>
              </p:ext>
            </p:extLst>
          </p:nvPr>
        </p:nvGraphicFramePr>
        <p:xfrm>
          <a:off x="552418" y="4532871"/>
          <a:ext cx="2360076" cy="19240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88883">
                  <a:extLst>
                    <a:ext uri="{9D8B030D-6E8A-4147-A177-3AD203B41FA5}">
                      <a16:colId xmlns:a16="http://schemas.microsoft.com/office/drawing/2014/main" val="4286863986"/>
                    </a:ext>
                  </a:extLst>
                </a:gridCol>
                <a:gridCol w="871193">
                  <a:extLst>
                    <a:ext uri="{9D8B030D-6E8A-4147-A177-3AD203B41FA5}">
                      <a16:colId xmlns:a16="http://schemas.microsoft.com/office/drawing/2014/main" val="42484323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BP - Heim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Pál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020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BP - Korányi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798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Debrecen - Kenézy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2988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Győr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0161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Miskolc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0720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Mosdós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5602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Szeged 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2001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Szombathely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4398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Törökbálint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5107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Zalaegerszeg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4265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5F827D44F8DF4FB4E717DA050CF014" ma:contentTypeVersion="0" ma:contentTypeDescription="Create a new document." ma:contentTypeScope="" ma:versionID="cf204ce310b3c14ad8857666d31a4ad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205706-0F8E-4935-9EA6-8A1A6AA5FB68}"/>
</file>

<file path=customXml/itemProps2.xml><?xml version="1.0" encoding="utf-8"?>
<ds:datastoreItem xmlns:ds="http://schemas.openxmlformats.org/officeDocument/2006/customXml" ds:itemID="{0F11EA97-643B-444F-A007-AFD968CCC441}"/>
</file>

<file path=customXml/itemProps3.xml><?xml version="1.0" encoding="utf-8"?>
<ds:datastoreItem xmlns:ds="http://schemas.openxmlformats.org/officeDocument/2006/customXml" ds:itemID="{7B85B63B-5CC4-4BDD-AB6C-6AE9A5BE7005}"/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348</Words>
  <Application>Microsoft Office PowerPoint</Application>
  <PresentationFormat>Widescreen</PresentationFormat>
  <Paragraphs>127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Myriad Pro</vt:lpstr>
      <vt:lpstr>Nunito Sans</vt:lpstr>
      <vt:lpstr>Ulysses template</vt:lpstr>
      <vt:lpstr>MAGYAR CF REGISZTER 2015 </vt:lpstr>
      <vt:lpstr>Magyar  Cisztás Fibrózis regiszter</vt:lpstr>
      <vt:lpstr>PowerPoint Presentation</vt:lpstr>
      <vt:lpstr>Nemek és életkorok eloszlása    </vt:lpstr>
      <vt:lpstr>Betegek létszámának alakulása nemek és korcsoportok szerint    </vt:lpstr>
      <vt:lpstr>Átlagéletkorok alakulása az elmúlt években   </vt:lpstr>
      <vt:lpstr>PowerPoint Presentation</vt:lpstr>
      <vt:lpstr>Betegek átlagéletkora lakóhelyeik szerint </vt:lpstr>
      <vt:lpstr>Felnőtt ellátásba várhatóan átlépő betegek száma   Nagykorúvá váló betegek 2015-ben</vt:lpstr>
      <vt:lpstr>Betegek létszáma lakóhelyeik szerint </vt:lpstr>
      <vt:lpstr>Betegek létszáma ellátóhelyeik szerinti megyei összesítésben</vt:lpstr>
      <vt:lpstr>Betegek létszáma lakóhelyeik szerint </vt:lpstr>
      <vt:lpstr>FEV1% átlagértékek korcsoportok szerint</vt:lpstr>
      <vt:lpstr>FVC % átlagértékek korcsoportok szerint</vt:lpstr>
      <vt:lpstr>Genetika</vt:lpstr>
      <vt:lpstr>Genetika dF508 homozygota földrajzi előfordulása</vt:lpstr>
      <vt:lpstr>Genetika dF508 homozygota megoszlása korcsoportok szerint</vt:lpstr>
      <vt:lpstr>Genetika dF508 homozygota földrajzi előfordulása Európában</vt:lpstr>
      <vt:lpstr>PowerPoint Presentation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Géza Marsal</dc:creator>
  <cp:lastModifiedBy>Géza Marsal</cp:lastModifiedBy>
  <cp:revision>96</cp:revision>
  <dcterms:created xsi:type="dcterms:W3CDTF">2017-03-06T16:43:32Z</dcterms:created>
  <dcterms:modified xsi:type="dcterms:W3CDTF">2017-04-16T14:01:31Z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0x010100585F827D44F8DF4FB4E717DA050CF014</vt:lpwstr>
  </property>
</Properties>
</file>