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3C79CB-8089-4492-A414-0E38D92C41D8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1FDA2D-D4E5-4996-BBB0-B52CC38C8DA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851648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Research collaboration in CF </a:t>
            </a:r>
            <a:endParaRPr lang="en-US" sz="44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latin typeface="+mj-lt"/>
              </a:rPr>
              <a:t>Center for Cystic Fibrosis, University Children’s Clinic, Skopje</a:t>
            </a:r>
            <a:br>
              <a:rPr lang="en-US" sz="2400" dirty="0" smtClean="0">
                <a:latin typeface="+mj-lt"/>
              </a:rPr>
            </a:br>
            <a:r>
              <a:rPr lang="en-US" sz="2400" dirty="0" err="1" smtClean="0">
                <a:latin typeface="+mj-lt"/>
              </a:rPr>
              <a:t>R.Macedonia</a:t>
            </a:r>
            <a:r>
              <a:rPr lang="en-US" sz="2400" dirty="0" smtClean="0">
                <a:latin typeface="+mj-lt"/>
              </a:rPr>
              <a:t/>
            </a:r>
            <a:br>
              <a:rPr lang="en-US" sz="2400" dirty="0" smtClean="0">
                <a:latin typeface="+mj-lt"/>
              </a:rPr>
            </a:br>
            <a:r>
              <a:rPr lang="en-US" sz="2400" dirty="0" smtClean="0">
                <a:latin typeface="+mj-lt"/>
              </a:rPr>
              <a:t/>
            </a:r>
            <a:br>
              <a:rPr lang="en-US" sz="2400" dirty="0" smtClean="0">
                <a:latin typeface="+mj-lt"/>
              </a:rPr>
            </a:br>
            <a:r>
              <a:rPr lang="en-US" sz="2400" dirty="0" smtClean="0">
                <a:latin typeface="+mj-lt"/>
              </a:rPr>
              <a:t>(Prof. </a:t>
            </a:r>
            <a:r>
              <a:rPr lang="en-US" sz="2400" dirty="0" err="1" smtClean="0">
                <a:latin typeface="+mj-lt"/>
              </a:rPr>
              <a:t>Stojka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Fustik</a:t>
            </a:r>
            <a:r>
              <a:rPr lang="en-US" sz="2400" dirty="0" smtClean="0">
                <a:latin typeface="+mj-lt"/>
              </a:rPr>
              <a:t>)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898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Research collaboration in CF - our experiences in the past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40280"/>
            <a:ext cx="8458200" cy="461772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latin typeface="+mj-lt"/>
              </a:rPr>
              <a:t>Research on cystic fibrosis in Macedonia (</a:t>
            </a:r>
            <a:r>
              <a:rPr lang="en-US" dirty="0" smtClean="0">
                <a:latin typeface="+mj-lt"/>
              </a:rPr>
              <a:t>US-funded project, </a:t>
            </a:r>
            <a:r>
              <a:rPr lang="en-GB" dirty="0" smtClean="0">
                <a:latin typeface="+mj-lt"/>
              </a:rPr>
              <a:t>Principal Investigator Prof. G. </a:t>
            </a:r>
            <a:r>
              <a:rPr lang="en-GB" dirty="0" err="1" smtClean="0">
                <a:latin typeface="+mj-lt"/>
              </a:rPr>
              <a:t>Efremov</a:t>
            </a:r>
            <a:r>
              <a:rPr lang="en-GB" dirty="0" smtClean="0">
                <a:latin typeface="+mj-lt"/>
              </a:rPr>
              <a:t>, 1990-94)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sz="1400" b="1" dirty="0" smtClean="0">
              <a:latin typeface="+mj-lt"/>
            </a:endParaRPr>
          </a:p>
          <a:p>
            <a:pPr lvl="0"/>
            <a:r>
              <a:rPr lang="en-GB" b="1" dirty="0" smtClean="0">
                <a:latin typeface="+mj-lt"/>
              </a:rPr>
              <a:t>Genetic Modifiers in Cystic Fibrosis Liver Disease</a:t>
            </a:r>
            <a:r>
              <a:rPr lang="pt-PT" dirty="0" smtClean="0">
                <a:latin typeface="+mj-lt"/>
              </a:rPr>
              <a:t> (</a:t>
            </a:r>
            <a:r>
              <a:rPr lang="en-US" dirty="0" smtClean="0">
                <a:latin typeface="+mj-lt"/>
              </a:rPr>
              <a:t>international research project, </a:t>
            </a:r>
            <a:r>
              <a:rPr lang="en-GB" dirty="0" smtClean="0">
                <a:latin typeface="+mj-lt"/>
              </a:rPr>
              <a:t>Principal Investigator  </a:t>
            </a:r>
            <a:r>
              <a:rPr lang="en-GB" b="1" dirty="0" smtClean="0">
                <a:latin typeface="+mj-lt"/>
              </a:rPr>
              <a:t>Dr. Michael Knowles</a:t>
            </a:r>
            <a:r>
              <a:rPr lang="en-GB" dirty="0" smtClean="0">
                <a:latin typeface="+mj-lt"/>
              </a:rPr>
              <a:t>)</a:t>
            </a:r>
          </a:p>
          <a:p>
            <a:pPr lvl="0">
              <a:buNone/>
            </a:pPr>
            <a:endParaRPr lang="en-GB" sz="1600" dirty="0" smtClean="0">
              <a:latin typeface="+mj-lt"/>
            </a:endParaRPr>
          </a:p>
          <a:p>
            <a:r>
              <a:rPr lang="en-GB" b="1" dirty="0" smtClean="0">
                <a:latin typeface="+mj-lt"/>
              </a:rPr>
              <a:t>Clinical and Functional Translation of CFTR (CFTR2) project</a:t>
            </a:r>
            <a:r>
              <a:rPr lang="en-GB" dirty="0" smtClean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Project </a:t>
            </a:r>
            <a:r>
              <a:rPr lang="en-US" dirty="0" smtClean="0">
                <a:latin typeface="+mj-lt"/>
              </a:rPr>
              <a:t>Director </a:t>
            </a:r>
            <a:r>
              <a:rPr lang="en-US" b="1" dirty="0" smtClean="0">
                <a:latin typeface="+mj-lt"/>
              </a:rPr>
              <a:t>Dr. </a:t>
            </a:r>
            <a:r>
              <a:rPr lang="en-US" b="1" dirty="0" smtClean="0">
                <a:latin typeface="+mj-lt"/>
              </a:rPr>
              <a:t>Garry Cutting, </a:t>
            </a:r>
            <a:r>
              <a:rPr lang="en-US" b="1" dirty="0" smtClean="0">
                <a:latin typeface="+mj-lt"/>
              </a:rPr>
              <a:t>Dr. </a:t>
            </a:r>
            <a:r>
              <a:rPr lang="it-IT" b="1" dirty="0" smtClean="0">
                <a:latin typeface="+mj-lt"/>
              </a:rPr>
              <a:t>Carlo Castellani</a:t>
            </a:r>
            <a:r>
              <a:rPr lang="en-GB" dirty="0" smtClean="0">
                <a:latin typeface="+mj-lt"/>
              </a:rPr>
              <a:t>) </a:t>
            </a:r>
            <a:endParaRPr lang="en-US" b="1" dirty="0" smtClean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72312"/>
          </a:xfrm>
        </p:spPr>
        <p:txBody>
          <a:bodyPr/>
          <a:lstStyle/>
          <a:p>
            <a:r>
              <a:rPr lang="en-US" dirty="0" smtClean="0"/>
              <a:t>Clinical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hangingPunct="0">
              <a:lnSpc>
                <a:spcPct val="120000"/>
              </a:lnSpc>
            </a:pPr>
            <a:r>
              <a:rPr lang="en-GB" sz="2800" b="1" dirty="0" err="1" smtClean="0">
                <a:latin typeface="+mj-lt"/>
              </a:rPr>
              <a:t>Multidose</a:t>
            </a:r>
            <a:r>
              <a:rPr lang="en-GB" sz="2800" b="1" dirty="0" smtClean="0">
                <a:latin typeface="+mj-lt"/>
              </a:rPr>
              <a:t> Safety and Tolerability Study of Dose Escalation of Liposomal </a:t>
            </a:r>
            <a:r>
              <a:rPr lang="en-GB" sz="2800" b="1" dirty="0" err="1" smtClean="0">
                <a:latin typeface="+mj-lt"/>
              </a:rPr>
              <a:t>Amikacin</a:t>
            </a:r>
            <a:r>
              <a:rPr lang="en-GB" sz="2800" b="1" dirty="0" smtClean="0">
                <a:latin typeface="+mj-lt"/>
              </a:rPr>
              <a:t> for Inhalation (</a:t>
            </a:r>
            <a:r>
              <a:rPr lang="en-GB" sz="2800" b="1" dirty="0" err="1" smtClean="0">
                <a:latin typeface="+mj-lt"/>
              </a:rPr>
              <a:t>Arikace</a:t>
            </a:r>
            <a:r>
              <a:rPr lang="en-GB" sz="2800" b="1" dirty="0" smtClean="0">
                <a:latin typeface="+mj-lt"/>
              </a:rPr>
              <a:t>™), in Cystic Fibrosis Patients with Chronic Infections due to </a:t>
            </a:r>
            <a:r>
              <a:rPr lang="en-GB" sz="2800" b="1" i="1" dirty="0" smtClean="0">
                <a:latin typeface="+mj-lt"/>
              </a:rPr>
              <a:t>Pseudomonas</a:t>
            </a:r>
            <a:r>
              <a:rPr lang="en-GB" sz="2800" b="1" dirty="0" smtClean="0">
                <a:latin typeface="+mj-lt"/>
              </a:rPr>
              <a:t> </a:t>
            </a:r>
            <a:r>
              <a:rPr lang="en-GB" sz="2800" b="1" i="1" dirty="0" err="1" smtClean="0">
                <a:latin typeface="+mj-lt"/>
              </a:rPr>
              <a:t>Aeruginosa</a:t>
            </a:r>
            <a:r>
              <a:rPr lang="en-GB" sz="2800" b="1" i="1" dirty="0" smtClean="0">
                <a:latin typeface="+mj-lt"/>
              </a:rPr>
              <a:t> </a:t>
            </a:r>
            <a:r>
              <a:rPr lang="en-GB" sz="2800" b="1" dirty="0" smtClean="0">
                <a:latin typeface="+mj-lt"/>
              </a:rPr>
              <a:t>- main study</a:t>
            </a:r>
            <a:r>
              <a:rPr lang="en-US" sz="2800" dirty="0" smtClean="0">
                <a:latin typeface="+mj-lt"/>
              </a:rPr>
              <a:t> (international multicenter clinical study, </a:t>
            </a:r>
            <a:r>
              <a:rPr lang="en-GB" sz="2800" dirty="0" smtClean="0">
                <a:latin typeface="+mj-lt"/>
              </a:rPr>
              <a:t>Principal Investigator for Macedonia Prof. Dr. </a:t>
            </a:r>
            <a:r>
              <a:rPr lang="en-GB" sz="2800" dirty="0" err="1" smtClean="0">
                <a:latin typeface="+mj-lt"/>
              </a:rPr>
              <a:t>S.Fustik</a:t>
            </a:r>
            <a:r>
              <a:rPr lang="en-GB" sz="2800" dirty="0" smtClean="0">
                <a:latin typeface="+mj-lt"/>
              </a:rPr>
              <a:t>)</a:t>
            </a:r>
          </a:p>
          <a:p>
            <a:pPr lvl="0" hangingPunct="0">
              <a:lnSpc>
                <a:spcPct val="120000"/>
              </a:lnSpc>
              <a:buNone/>
            </a:pPr>
            <a:endParaRPr lang="en-US" sz="1300" dirty="0" smtClean="0">
              <a:latin typeface="+mj-lt"/>
            </a:endParaRPr>
          </a:p>
          <a:p>
            <a:pPr lvl="0">
              <a:lnSpc>
                <a:spcPct val="120000"/>
              </a:lnSpc>
            </a:pPr>
            <a:r>
              <a:rPr lang="en-GB" sz="2800" b="1" dirty="0" smtClean="0">
                <a:latin typeface="+mj-lt"/>
              </a:rPr>
              <a:t>Safety and Tolerability Study of Single Dose Liposomal </a:t>
            </a:r>
            <a:r>
              <a:rPr lang="en-GB" sz="2800" b="1" dirty="0" err="1" smtClean="0">
                <a:latin typeface="+mj-lt"/>
              </a:rPr>
              <a:t>Amikacin</a:t>
            </a:r>
            <a:r>
              <a:rPr lang="en-GB" sz="2800" b="1" dirty="0" smtClean="0">
                <a:latin typeface="+mj-lt"/>
              </a:rPr>
              <a:t> for Inhalation (ARIKACE™) in Cystic Fibrosis Patients with Chronic Infections of </a:t>
            </a:r>
            <a:r>
              <a:rPr lang="en-GB" sz="2800" b="1" i="1" dirty="0" smtClean="0">
                <a:latin typeface="+mj-lt"/>
              </a:rPr>
              <a:t>Pseudomonas </a:t>
            </a:r>
            <a:r>
              <a:rPr lang="mk-MK" sz="2800" b="1" i="1" dirty="0" smtClean="0">
                <a:latin typeface="+mj-lt"/>
              </a:rPr>
              <a:t>А</a:t>
            </a:r>
            <a:r>
              <a:rPr lang="en-GB" sz="2800" b="1" i="1" dirty="0" err="1" smtClean="0">
                <a:latin typeface="+mj-lt"/>
              </a:rPr>
              <a:t>eruginosa</a:t>
            </a:r>
            <a:r>
              <a:rPr lang="en-GB" sz="2800" b="1" i="1" dirty="0" smtClean="0">
                <a:latin typeface="+mj-lt"/>
              </a:rPr>
              <a:t> </a:t>
            </a:r>
            <a:r>
              <a:rPr lang="en-GB" sz="2800" b="1" dirty="0" smtClean="0">
                <a:latin typeface="+mj-lt"/>
              </a:rPr>
              <a:t>- open-label extension </a:t>
            </a:r>
            <a:r>
              <a:rPr lang="en-GB" sz="2800" b="1" dirty="0" err="1" smtClean="0">
                <a:latin typeface="+mj-lt"/>
              </a:rPr>
              <a:t>sdudy</a:t>
            </a:r>
            <a:r>
              <a:rPr lang="en-GB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(international multicenter clinical study, </a:t>
            </a:r>
            <a:r>
              <a:rPr lang="en-GB" sz="2800" dirty="0" smtClean="0">
                <a:latin typeface="+mj-lt"/>
              </a:rPr>
              <a:t>Principal Investigator for Macedonia Prof. Dr. </a:t>
            </a:r>
            <a:r>
              <a:rPr lang="en-GB" sz="2800" dirty="0" err="1" smtClean="0">
                <a:latin typeface="+mj-lt"/>
              </a:rPr>
              <a:t>S.Fustik</a:t>
            </a:r>
            <a:r>
              <a:rPr lang="en-GB" sz="2800" dirty="0" smtClean="0">
                <a:latin typeface="+mj-lt"/>
              </a:rPr>
              <a:t>)</a:t>
            </a:r>
            <a:endParaRPr lang="en-US" sz="2800" dirty="0" smtClean="0"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Problems and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The legal regulations regarding the clinical studies (from 2012) discouraged some Clinical Research Organizations (CRO) to cooperate with partners from Macedonia in the research</a:t>
            </a:r>
          </a:p>
          <a:p>
            <a:pPr>
              <a:buNone/>
            </a:pPr>
            <a:endParaRPr lang="en-US" sz="800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In the time of the previous government, Macedonia was defined as a captive state - some CRO were privileged</a:t>
            </a:r>
          </a:p>
          <a:p>
            <a:pPr>
              <a:buNone/>
            </a:pPr>
            <a:endParaRPr lang="en-US" sz="800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We now have a much more democratic and open cooperative government, and we believe that more CROs will come back to Macedonia to do research studies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543F650E877F4CAD8BC709B4AD1863" ma:contentTypeVersion="0" ma:contentTypeDescription="Create a new document." ma:contentTypeScope="" ma:versionID="407461fc59827e37d89bc03738b1d93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2702F4-51C8-41EE-B392-82EE5C2DB848}"/>
</file>

<file path=customXml/itemProps2.xml><?xml version="1.0" encoding="utf-8"?>
<ds:datastoreItem xmlns:ds="http://schemas.openxmlformats.org/officeDocument/2006/customXml" ds:itemID="{B53A2A8B-EC70-4026-980F-715DC276E014}"/>
</file>

<file path=customXml/itemProps3.xml><?xml version="1.0" encoding="utf-8"?>
<ds:datastoreItem xmlns:ds="http://schemas.openxmlformats.org/officeDocument/2006/customXml" ds:itemID="{F40D992A-4FDA-4FE2-8499-65E93AD71537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259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Research collaboration in CF </vt:lpstr>
      <vt:lpstr>Research collaboration in CF - our experiences in the past</vt:lpstr>
      <vt:lpstr>Clinical studies</vt:lpstr>
      <vt:lpstr>Problems and Perspectives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Possibilities in international cooperation</dc:title>
  <dc:creator>User</dc:creator>
  <cp:lastModifiedBy>dr fustic</cp:lastModifiedBy>
  <cp:revision>35</cp:revision>
  <dcterms:created xsi:type="dcterms:W3CDTF">2017-09-16T07:35:21Z</dcterms:created>
  <dcterms:modified xsi:type="dcterms:W3CDTF">2017-09-26T08:28:15Z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0x010100C0543F650E877F4CAD8BC709B4AD1863</vt:lpwstr>
  </property>
</Properties>
</file>