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4"/>
  </p:notesMasterIdLst>
  <p:sldIdLst>
    <p:sldId id="256" r:id="rId2"/>
    <p:sldId id="257" r:id="rId3"/>
    <p:sldId id="274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3" r:id="rId14"/>
    <p:sldId id="282" r:id="rId15"/>
    <p:sldId id="285" r:id="rId16"/>
    <p:sldId id="283" r:id="rId17"/>
    <p:sldId id="284" r:id="rId18"/>
    <p:sldId id="286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176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E1CF6-EA4E-4F40-92A8-FB2593D0C2D8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64E7-4C41-43D5-B5CD-82A4026530C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164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title of this lecture:</a:t>
            </a:r>
            <a:r>
              <a:rPr lang="en-US" baseline="0" noProof="0" dirty="0" smtClean="0"/>
              <a:t> … I suppose all of you know what I mean when I give this </a:t>
            </a:r>
            <a:r>
              <a:rPr lang="en-US" baseline="0" noProof="0" dirty="0" smtClean="0"/>
              <a:t>title</a:t>
            </a:r>
            <a:r>
              <a:rPr lang="hu-HU" baseline="0" noProof="0" dirty="0" smtClean="0"/>
              <a:t>.</a:t>
            </a:r>
          </a:p>
          <a:p>
            <a:r>
              <a:rPr lang="en-US" baseline="0" noProof="0" dirty="0" smtClean="0"/>
              <a:t>Everyday home treatment is very big /</a:t>
            </a:r>
            <a:r>
              <a:rPr lang="hu-HU" baseline="0" noProof="0" dirty="0" smtClean="0"/>
              <a:t> </a:t>
            </a:r>
            <a:r>
              <a:rPr lang="hu-HU" baseline="0" noProof="0" dirty="0" err="1" smtClean="0"/>
              <a:t>intoler</a:t>
            </a:r>
            <a:r>
              <a:rPr lang="en-US" baseline="0" noProof="0" dirty="0" smtClean="0"/>
              <a:t>able burden…</a:t>
            </a:r>
            <a:endParaRPr lang="hu-HU" baseline="0" noProof="0" dirty="0" smtClean="0"/>
          </a:p>
          <a:p>
            <a:r>
              <a:rPr lang="hu-HU" baseline="0" noProof="0" dirty="0" smtClean="0"/>
              <a:t>Robi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whatever they constructed during the day collapsed at night, and whatever they built during the night fell to the ground by morning.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aseline="0" noProof="0" dirty="0" smtClean="0"/>
          </a:p>
          <a:p>
            <a:r>
              <a:rPr lang="en-US" baseline="0" noProof="0" dirty="0" smtClean="0"/>
              <a:t>I’ve </a:t>
            </a:r>
            <a:r>
              <a:rPr lang="en-US" baseline="0" noProof="0" dirty="0" smtClean="0"/>
              <a:t>divided 2 parts: 1: summarize the facts 2: whether it is possible to fit it into there life or not.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64E7-4C41-43D5-B5CD-82A4026530C0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67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 smtClean="0"/>
              <a:t>not order of importance</a:t>
            </a:r>
            <a:endParaRPr lang="hu-HU" sz="1200" noProof="0" dirty="0" smtClean="0"/>
          </a:p>
          <a:p>
            <a:r>
              <a:rPr lang="hu-HU" sz="1200" noProof="0" dirty="0" err="1" smtClean="0"/>
              <a:t>If</a:t>
            </a:r>
            <a:r>
              <a:rPr lang="hu-HU" sz="1200" noProof="0" dirty="0" smtClean="0"/>
              <a:t> </a:t>
            </a:r>
            <a:r>
              <a:rPr lang="hu-HU" sz="1200" noProof="0" dirty="0" err="1" smtClean="0"/>
              <a:t>miss</a:t>
            </a:r>
            <a:r>
              <a:rPr lang="hu-HU" sz="1200" noProof="0" dirty="0" smtClean="0"/>
              <a:t> 1 </a:t>
            </a:r>
            <a:r>
              <a:rPr lang="hu-HU" sz="1200" noProof="0" dirty="0" err="1" smtClean="0"/>
              <a:t>incomplete</a:t>
            </a:r>
            <a:endParaRPr lang="en-US" noProof="0" dirty="0" smtClean="0"/>
          </a:p>
          <a:p>
            <a:r>
              <a:rPr lang="en-US" noProof="0" dirty="0" smtClean="0"/>
              <a:t>Only </a:t>
            </a:r>
            <a:r>
              <a:rPr lang="en-US" noProof="0" dirty="0" smtClean="0"/>
              <a:t>3</a:t>
            </a:r>
            <a:r>
              <a:rPr lang="en-US" baseline="0" noProof="0" dirty="0" smtClean="0"/>
              <a:t> things </a:t>
            </a:r>
            <a:r>
              <a:rPr lang="hu-HU" baseline="0" noProof="0" dirty="0" smtClean="0"/>
              <a:t>t</a:t>
            </a:r>
            <a:r>
              <a:rPr lang="en-US" baseline="0" noProof="0" dirty="0" smtClean="0"/>
              <a:t>o </a:t>
            </a:r>
            <a:r>
              <a:rPr lang="en-US" baseline="0" noProof="0" dirty="0" smtClean="0"/>
              <a:t>do, but let see the details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64E7-4C41-43D5-B5CD-82A4026530C0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76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 need to make some very important decisions together</a:t>
            </a:r>
            <a:r>
              <a:rPr lang="en-US" baseline="0" noProof="0" dirty="0" smtClean="0"/>
              <a:t> physician patient PT</a:t>
            </a:r>
            <a:endParaRPr lang="hu-HU" baseline="0" noProof="0" dirty="0" smtClean="0"/>
          </a:p>
          <a:p>
            <a:r>
              <a:rPr lang="en-US" baseline="0" noProof="0" dirty="0" smtClean="0"/>
              <a:t>Hard important decisions: medicines acceptable? Devices fit to the patient’s possibilities.</a:t>
            </a:r>
          </a:p>
          <a:p>
            <a:r>
              <a:rPr lang="en-US" baseline="0" noProof="0" dirty="0" smtClean="0"/>
              <a:t>So our patients there are already in the decisions but later on they need to do these </a:t>
            </a:r>
            <a:r>
              <a:rPr lang="en-US" baseline="0" noProof="0" dirty="0" err="1" smtClean="0"/>
              <a:t>treatmen</a:t>
            </a:r>
            <a:r>
              <a:rPr lang="hu-HU" baseline="0" noProof="0" dirty="0" smtClean="0"/>
              <a:t>t</a:t>
            </a:r>
            <a:r>
              <a:rPr lang="en-US" baseline="0" noProof="0" dirty="0" smtClean="0"/>
              <a:t> day by day for years or decades.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64E7-4C41-43D5-B5CD-82A4026530C0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033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When</a:t>
            </a:r>
            <a:r>
              <a:rPr lang="hu-HU" dirty="0" smtClean="0"/>
              <a:t>, </a:t>
            </a:r>
            <a:r>
              <a:rPr lang="hu-HU" dirty="0" err="1" smtClean="0"/>
              <a:t>earlier</a:t>
            </a:r>
            <a:r>
              <a:rPr lang="hu-HU" dirty="0" smtClean="0"/>
              <a:t> / </a:t>
            </a:r>
            <a:r>
              <a:rPr lang="hu-HU" dirty="0" err="1" smtClean="0"/>
              <a:t>later</a:t>
            </a:r>
            <a:r>
              <a:rPr lang="hu-HU" dirty="0" smtClean="0"/>
              <a:t>, 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much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beetwen</a:t>
            </a:r>
            <a:r>
              <a:rPr lang="hu-HU" dirty="0" smtClean="0"/>
              <a:t>, </a:t>
            </a:r>
            <a:r>
              <a:rPr lang="hu-HU" dirty="0" err="1" smtClean="0"/>
              <a:t>before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sports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64E7-4C41-43D5-B5CD-82A4026530C0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720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7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551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827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534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14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537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621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367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03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316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232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F6D009-B40B-4023-B880-0EEF2C4F1642}" type="datetimeFigureOut">
              <a:rPr lang="hu-HU" smtClean="0"/>
              <a:t>2017.09.28.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81445C-4351-4B43-A0DF-C748CE82550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6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the border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094688" y="3602038"/>
            <a:ext cx="2573311" cy="1655762"/>
          </a:xfrm>
        </p:spPr>
        <p:txBody>
          <a:bodyPr/>
          <a:lstStyle/>
          <a:p>
            <a:pPr algn="r"/>
            <a:r>
              <a:rPr lang="en-US" dirty="0" smtClean="0"/>
              <a:t>Better together</a:t>
            </a:r>
          </a:p>
          <a:p>
            <a:pPr algn="r"/>
            <a:r>
              <a:rPr lang="hu-HU" dirty="0" smtClean="0"/>
              <a:t>2017 </a:t>
            </a:r>
            <a:endParaRPr lang="hu-HU" dirty="0"/>
          </a:p>
        </p:txBody>
      </p:sp>
      <p:pic>
        <p:nvPicPr>
          <p:cNvPr id="1026" name="Picture 2" descr="Képtalálat a következőre: „beyond the borde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8" y="427512"/>
            <a:ext cx="4548249" cy="256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sz="5400" dirty="0"/>
              <a:t>Modern expectoration techniques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80000"/>
              </a:lnSpc>
              <a:spcBef>
                <a:spcPts val="650"/>
              </a:spcBef>
            </a:pPr>
            <a:r>
              <a:rPr lang="en-US" altLang="hu-HU" sz="2800" dirty="0"/>
              <a:t>PEP – positive expiratory </a:t>
            </a:r>
            <a:r>
              <a:rPr lang="hu-HU" altLang="hu-HU" sz="2800" dirty="0" err="1" smtClean="0"/>
              <a:t>pressure</a:t>
            </a:r>
            <a:endParaRPr lang="en-US" altLang="hu-HU" sz="2800" dirty="0"/>
          </a:p>
          <a:p>
            <a:pPr>
              <a:lnSpc>
                <a:spcPct val="80000"/>
              </a:lnSpc>
              <a:spcBef>
                <a:spcPts val="650"/>
              </a:spcBef>
            </a:pPr>
            <a:r>
              <a:rPr lang="en-US" altLang="hu-HU" sz="2800" dirty="0" err="1"/>
              <a:t>HiPEP</a:t>
            </a:r>
            <a:r>
              <a:rPr lang="en-US" altLang="hu-HU" sz="2800" dirty="0"/>
              <a:t> – high pressure PEP</a:t>
            </a:r>
          </a:p>
          <a:p>
            <a:pPr>
              <a:lnSpc>
                <a:spcPct val="80000"/>
              </a:lnSpc>
              <a:spcBef>
                <a:spcPts val="650"/>
              </a:spcBef>
            </a:pPr>
            <a:r>
              <a:rPr lang="en-US" altLang="hu-HU" sz="2800" dirty="0"/>
              <a:t>oscillating </a:t>
            </a:r>
            <a:r>
              <a:rPr lang="en-US" altLang="hu-HU" sz="2800" dirty="0" smtClean="0"/>
              <a:t>PEP</a:t>
            </a:r>
            <a:r>
              <a:rPr lang="hu-HU" altLang="hu-HU" sz="2800" dirty="0" smtClean="0"/>
              <a:t>: </a:t>
            </a:r>
            <a:r>
              <a:rPr lang="en-US" altLang="hu-HU" sz="2800" dirty="0" smtClean="0"/>
              <a:t>Flutter,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Shaker</a:t>
            </a:r>
            <a:r>
              <a:rPr lang="hu-HU" altLang="hu-HU" sz="2800" dirty="0" smtClean="0"/>
              <a:t>,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 smtClean="0"/>
              <a:t>RC </a:t>
            </a:r>
            <a:r>
              <a:rPr lang="en-US" altLang="hu-HU" sz="2800" dirty="0" smtClean="0"/>
              <a:t>Cornet</a:t>
            </a:r>
            <a:r>
              <a:rPr lang="en-US" altLang="hu-HU" sz="2800" dirty="0"/>
              <a:t>, </a:t>
            </a:r>
            <a:r>
              <a:rPr lang="en-US" altLang="hu-HU" sz="2800" dirty="0" smtClean="0"/>
              <a:t>Acapella</a:t>
            </a:r>
            <a:endParaRPr lang="hu-HU" altLang="hu-HU" sz="2800" dirty="0" smtClean="0"/>
          </a:p>
          <a:p>
            <a:pPr>
              <a:lnSpc>
                <a:spcPct val="80000"/>
              </a:lnSpc>
              <a:spcBef>
                <a:spcPts val="650"/>
              </a:spcBef>
            </a:pPr>
            <a:endParaRPr lang="hu-HU" altLang="hu-HU" sz="2800" dirty="0" smtClean="0"/>
          </a:p>
          <a:p>
            <a:pPr>
              <a:lnSpc>
                <a:spcPct val="80000"/>
              </a:lnSpc>
              <a:spcBef>
                <a:spcPts val="650"/>
              </a:spcBef>
            </a:pPr>
            <a:endParaRPr lang="hu-HU" altLang="hu-HU" sz="2800" dirty="0"/>
          </a:p>
          <a:p>
            <a:pPr>
              <a:lnSpc>
                <a:spcPct val="80000"/>
              </a:lnSpc>
              <a:spcBef>
                <a:spcPts val="650"/>
              </a:spcBef>
            </a:pPr>
            <a:endParaRPr lang="hu-HU" altLang="hu-HU" sz="2800" dirty="0" smtClean="0"/>
          </a:p>
          <a:p>
            <a:pPr>
              <a:lnSpc>
                <a:spcPct val="80000"/>
              </a:lnSpc>
              <a:spcBef>
                <a:spcPts val="650"/>
              </a:spcBef>
            </a:pPr>
            <a:endParaRPr lang="hu-HU" altLang="hu-HU" sz="2800" dirty="0"/>
          </a:p>
          <a:p>
            <a:pPr>
              <a:lnSpc>
                <a:spcPct val="80000"/>
              </a:lnSpc>
              <a:spcBef>
                <a:spcPts val="650"/>
              </a:spcBef>
            </a:pPr>
            <a:endParaRPr lang="hu-HU" altLang="hu-HU" sz="2800" dirty="0" smtClean="0"/>
          </a:p>
          <a:p>
            <a:pPr>
              <a:lnSpc>
                <a:spcPct val="80000"/>
              </a:lnSpc>
              <a:spcBef>
                <a:spcPts val="650"/>
              </a:spcBef>
            </a:pPr>
            <a:r>
              <a:rPr lang="en-US" altLang="hu-HU" sz="2800" dirty="0" smtClean="0"/>
              <a:t>AD </a:t>
            </a:r>
            <a:r>
              <a:rPr lang="en-US" altLang="hu-HU" sz="2800" dirty="0"/>
              <a:t>– autogenic drainage</a:t>
            </a:r>
          </a:p>
          <a:p>
            <a:pPr>
              <a:lnSpc>
                <a:spcPct val="80000"/>
              </a:lnSpc>
              <a:spcBef>
                <a:spcPts val="650"/>
              </a:spcBef>
            </a:pPr>
            <a:r>
              <a:rPr lang="en-US" altLang="hu-HU" sz="2800" dirty="0"/>
              <a:t>MAD – modified autogenic drainage</a:t>
            </a:r>
          </a:p>
          <a:p>
            <a:pPr>
              <a:lnSpc>
                <a:spcPct val="80000"/>
              </a:lnSpc>
              <a:spcBef>
                <a:spcPts val="650"/>
              </a:spcBef>
            </a:pPr>
            <a:r>
              <a:rPr lang="en-US" altLang="hu-HU" sz="2800" dirty="0"/>
              <a:t>AAD – assisted autogenic drainage</a:t>
            </a:r>
          </a:p>
          <a:p>
            <a:pPr>
              <a:lnSpc>
                <a:spcPct val="80000"/>
              </a:lnSpc>
              <a:spcBef>
                <a:spcPts val="650"/>
              </a:spcBef>
            </a:pPr>
            <a:endParaRPr lang="hu-HU" altLang="hu-HU" sz="2800" dirty="0" smtClean="0"/>
          </a:p>
          <a:p>
            <a:endParaRPr lang="hu-HU" dirty="0"/>
          </a:p>
        </p:txBody>
      </p:sp>
      <p:pic>
        <p:nvPicPr>
          <p:cNvPr id="4" name="Picture 7" descr="Képtalálat a következőre: „shaker deluxe flutter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96" y="4475691"/>
            <a:ext cx="2535972" cy="177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328052" y="4313336"/>
            <a:ext cx="2520485" cy="1564406"/>
            <a:chOff x="1656" y="1616"/>
            <a:chExt cx="2447" cy="184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1616"/>
              <a:ext cx="2447" cy="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6" y="1616"/>
              <a:ext cx="2447" cy="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altLang="hu-HU"/>
            </a:p>
          </p:txBody>
        </p:sp>
      </p:grpSp>
      <p:pic>
        <p:nvPicPr>
          <p:cNvPr id="3076" name="Picture 4" descr="Képtalálat a következőre: „flutter chest physio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19" y="4566225"/>
            <a:ext cx="1817133" cy="13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éptalálat a következőre: „pep mask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756" y="4036078"/>
            <a:ext cx="1986137" cy="19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éptalálat a következőre: „pep mask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5" y="4058500"/>
            <a:ext cx="1997669" cy="20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dirty="0"/>
              <a:t>HFCWO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97" y="1948273"/>
            <a:ext cx="4749570" cy="425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activities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0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Forms to do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Aerobic exercises</a:t>
            </a:r>
          </a:p>
          <a:p>
            <a:r>
              <a:rPr lang="en-US" sz="2800" dirty="0" smtClean="0"/>
              <a:t>Strength training,</a:t>
            </a:r>
            <a:endParaRPr lang="hu-HU" sz="2800" dirty="0" smtClean="0"/>
          </a:p>
          <a:p>
            <a:r>
              <a:rPr lang="hu-HU" sz="2800" dirty="0"/>
              <a:t>R</a:t>
            </a:r>
            <a:r>
              <a:rPr lang="en-US" sz="2800" dirty="0" err="1" smtClean="0"/>
              <a:t>espiratory</a:t>
            </a:r>
            <a:r>
              <a:rPr lang="en-US" sz="2800" dirty="0" smtClean="0"/>
              <a:t> muscle training</a:t>
            </a:r>
          </a:p>
          <a:p>
            <a:r>
              <a:rPr lang="en-US" sz="2800" dirty="0" smtClean="0"/>
              <a:t>Chest mobilization</a:t>
            </a:r>
          </a:p>
          <a:p>
            <a:r>
              <a:rPr lang="en-US" sz="2800" dirty="0" smtClean="0"/>
              <a:t>Gait exercises</a:t>
            </a:r>
            <a:endParaRPr lang="en-US" sz="2800" dirty="0"/>
          </a:p>
        </p:txBody>
      </p:sp>
      <p:pic>
        <p:nvPicPr>
          <p:cNvPr id="6146" name="Picture 2" descr="Képtalálat a következőre: „aerobic exercises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647127"/>
            <a:ext cx="3234877" cy="161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64" y="4576657"/>
            <a:ext cx="2512674" cy="17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88" y="2075167"/>
            <a:ext cx="3506544" cy="23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370" y="2948538"/>
            <a:ext cx="1701327" cy="3316028"/>
          </a:xfrm>
          <a:prstGeom prst="rect">
            <a:avLst/>
          </a:prstGeom>
        </p:spPr>
      </p:pic>
      <p:pic>
        <p:nvPicPr>
          <p:cNvPr id="6152" name="Picture 8" descr="Kapcsolódó ké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63" y="4580468"/>
            <a:ext cx="2524914" cy="16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Aerobic </a:t>
            </a:r>
            <a:r>
              <a:rPr lang="en-US" sz="5400" dirty="0"/>
              <a:t>exercises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altLang="hu-HU" sz="2800" dirty="0"/>
              <a:t>3-5/</a:t>
            </a:r>
            <a:r>
              <a:rPr lang="en-US" altLang="hu-HU" sz="2800" dirty="0"/>
              <a:t>week</a:t>
            </a:r>
            <a:r>
              <a:rPr lang="hu-HU" altLang="hu-HU" sz="2800" dirty="0"/>
              <a:t>, </a:t>
            </a:r>
            <a:r>
              <a:rPr lang="en-US" altLang="hu-HU" sz="2800" dirty="0"/>
              <a:t>60</a:t>
            </a:r>
            <a:r>
              <a:rPr lang="hu-HU" altLang="hu-HU" sz="2800" dirty="0" smtClean="0"/>
              <a:t>-80% </a:t>
            </a:r>
            <a:r>
              <a:rPr lang="en-US" altLang="hu-HU" sz="2800" dirty="0" smtClean="0"/>
              <a:t>of </a:t>
            </a:r>
            <a:r>
              <a:rPr lang="en-US" altLang="hu-HU" sz="2800" dirty="0" err="1" smtClean="0"/>
              <a:t>HR</a:t>
            </a:r>
            <a:r>
              <a:rPr lang="en-US" altLang="hu-HU" sz="2800" baseline="-25000" dirty="0" err="1" smtClean="0"/>
              <a:t>max</a:t>
            </a:r>
            <a:r>
              <a:rPr lang="en-US" altLang="hu-HU" sz="2800" dirty="0" smtClean="0"/>
              <a:t> (symptom </a:t>
            </a:r>
            <a:r>
              <a:rPr lang="en-US" altLang="hu-HU" sz="2800" dirty="0"/>
              <a:t>limited</a:t>
            </a:r>
            <a:r>
              <a:rPr lang="hu-HU" altLang="hu-HU" sz="2800" dirty="0"/>
              <a:t>), 30-50</a:t>
            </a:r>
            <a:r>
              <a:rPr lang="en-US" altLang="hu-HU" sz="2800" dirty="0"/>
              <a:t> min.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altLang="hu-HU" sz="2800" dirty="0" smtClean="0"/>
              <a:t>With or without supplemental </a:t>
            </a:r>
            <a:r>
              <a:rPr lang="hu-HU" altLang="hu-HU" sz="2800" dirty="0" smtClean="0"/>
              <a:t>O</a:t>
            </a:r>
            <a:r>
              <a:rPr lang="hu-HU" altLang="hu-HU" sz="2800" baseline="-25000" dirty="0" smtClean="0"/>
              <a:t>2</a:t>
            </a:r>
            <a:r>
              <a:rPr lang="en-US" altLang="hu-HU" sz="2800" dirty="0" smtClean="0"/>
              <a:t> </a:t>
            </a:r>
            <a:r>
              <a:rPr lang="hu-HU" altLang="hu-HU" sz="2800" dirty="0" smtClean="0"/>
              <a:t>(SaO</a:t>
            </a:r>
            <a:r>
              <a:rPr lang="hu-HU" altLang="hu-HU" sz="2800" baseline="-25000" dirty="0" smtClean="0"/>
              <a:t>2</a:t>
            </a:r>
            <a:r>
              <a:rPr lang="hu-HU" altLang="hu-HU" sz="2800" dirty="0" smtClean="0"/>
              <a:t> </a:t>
            </a:r>
            <a:r>
              <a:rPr lang="hu-HU" altLang="hu-HU" sz="2800" dirty="0"/>
              <a:t>&lt;90</a:t>
            </a:r>
            <a:r>
              <a:rPr lang="hu-HU" altLang="hu-HU" sz="2800" dirty="0" smtClean="0"/>
              <a:t>%)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hu-HU" altLang="hu-HU" sz="2800" dirty="0"/>
          </a:p>
          <a:p>
            <a:pPr marL="91440" lvl="1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altLang="hu-HU" sz="3600" b="1" dirty="0" smtClean="0">
                <a:solidFill>
                  <a:schemeClr val="tx1"/>
                </a:solidFill>
              </a:rPr>
              <a:t>1A</a:t>
            </a:r>
            <a:r>
              <a:rPr lang="hu-HU" altLang="hu-HU" sz="3600" b="1" dirty="0" smtClean="0">
                <a:solidFill>
                  <a:schemeClr val="tx1"/>
                </a:solidFill>
              </a:rPr>
              <a:t> (</a:t>
            </a:r>
            <a:r>
              <a:rPr lang="hu-HU" altLang="hu-HU" sz="3600" b="1" dirty="0" err="1" smtClean="0">
                <a:solidFill>
                  <a:schemeClr val="tx1"/>
                </a:solidFill>
              </a:rPr>
              <a:t>strongest</a:t>
            </a:r>
            <a:r>
              <a:rPr lang="hu-HU" altLang="hu-HU" sz="3600" b="1" dirty="0" smtClean="0">
                <a:solidFill>
                  <a:schemeClr val="tx1"/>
                </a:solidFill>
              </a:rPr>
              <a:t>)</a:t>
            </a:r>
            <a:r>
              <a:rPr lang="en-US" altLang="hu-HU" sz="3600" b="1" dirty="0" smtClean="0">
                <a:solidFill>
                  <a:schemeClr val="tx1"/>
                </a:solidFill>
              </a:rPr>
              <a:t> </a:t>
            </a:r>
            <a:r>
              <a:rPr lang="en-US" altLang="hu-HU" sz="3600" b="1" dirty="0">
                <a:solidFill>
                  <a:schemeClr val="tx1"/>
                </a:solidFill>
              </a:rPr>
              <a:t>evidence in pulmonary </a:t>
            </a:r>
            <a:r>
              <a:rPr lang="en-US" altLang="hu-HU" sz="3600" b="1" dirty="0" err="1" smtClean="0">
                <a:solidFill>
                  <a:schemeClr val="tx1"/>
                </a:solidFill>
              </a:rPr>
              <a:t>rehabilitatio</a:t>
            </a:r>
            <a:r>
              <a:rPr lang="hu-HU" altLang="hu-HU" sz="3600" b="1" dirty="0" smtClean="0">
                <a:solidFill>
                  <a:schemeClr val="tx1"/>
                </a:solidFill>
              </a:rPr>
              <a:t>n</a:t>
            </a:r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6184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Timing: what &amp; when?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5400" dirty="0" smtClean="0"/>
              <a:t>I</a:t>
            </a:r>
            <a:r>
              <a:rPr lang="en-US" altLang="hu-HU" sz="5400" dirty="0" smtClean="0"/>
              <a:t>n patient</a:t>
            </a:r>
            <a:r>
              <a:rPr lang="hu-HU" altLang="hu-HU" sz="5400" dirty="0" smtClean="0"/>
              <a:t> (</a:t>
            </a:r>
            <a:r>
              <a:rPr lang="en-US" altLang="hu-HU" sz="5400" dirty="0" smtClean="0"/>
              <a:t>Belgium</a:t>
            </a:r>
            <a:r>
              <a:rPr lang="hu-HU" altLang="hu-HU" sz="5400" dirty="0" smtClean="0"/>
              <a:t>)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7.15'	breakfast and / or </a:t>
            </a:r>
            <a:r>
              <a:rPr lang="en-US" altLang="hu-HU" sz="2800" dirty="0" err="1">
                <a:solidFill>
                  <a:schemeClr val="tx1"/>
                </a:solidFill>
              </a:rPr>
              <a:t>nutr</a:t>
            </a:r>
            <a:r>
              <a:rPr lang="en-US" altLang="hu-HU" sz="2800" dirty="0">
                <a:solidFill>
                  <a:schemeClr val="tx1"/>
                </a:solidFill>
              </a:rPr>
              <a:t>. suppl.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7.30' 	</a:t>
            </a:r>
            <a:r>
              <a:rPr lang="en-US" altLang="hu-HU" sz="2800" dirty="0" err="1">
                <a:solidFill>
                  <a:schemeClr val="tx1"/>
                </a:solidFill>
              </a:rPr>
              <a:t>preinhalation</a:t>
            </a:r>
            <a:r>
              <a:rPr lang="en-US" altLang="hu-HU" sz="2800" dirty="0">
                <a:solidFill>
                  <a:schemeClr val="tx1"/>
                </a:solidFill>
              </a:rPr>
              <a:t>: bronchodilators, </a:t>
            </a:r>
            <a:r>
              <a:rPr lang="en-US" altLang="hu-HU" sz="2800" dirty="0" err="1">
                <a:solidFill>
                  <a:schemeClr val="tx1"/>
                </a:solidFill>
              </a:rPr>
              <a:t>mucolytics</a:t>
            </a:r>
            <a:endParaRPr lang="en-US" altLang="hu-HU" sz="2800" dirty="0">
              <a:solidFill>
                <a:schemeClr val="tx1"/>
              </a:solidFill>
            </a:endParaRP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8.00' 	expectoration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8.30' 	</a:t>
            </a:r>
            <a:r>
              <a:rPr lang="en-US" altLang="hu-HU" sz="2800" dirty="0" err="1">
                <a:solidFill>
                  <a:schemeClr val="tx1"/>
                </a:solidFill>
              </a:rPr>
              <a:t>postinhalation</a:t>
            </a:r>
            <a:r>
              <a:rPr lang="en-US" altLang="hu-HU" sz="2800" dirty="0">
                <a:solidFill>
                  <a:schemeClr val="tx1"/>
                </a:solidFill>
              </a:rPr>
              <a:t>: antibiotic and / or </a:t>
            </a:r>
            <a:r>
              <a:rPr lang="en-US" altLang="hu-HU" sz="2800" dirty="0" smtClean="0">
                <a:solidFill>
                  <a:schemeClr val="tx1"/>
                </a:solidFill>
              </a:rPr>
              <a:t>long </a:t>
            </a:r>
            <a:r>
              <a:rPr lang="en-US" altLang="hu-HU" sz="2800" dirty="0">
                <a:solidFill>
                  <a:schemeClr val="tx1"/>
                </a:solidFill>
              </a:rPr>
              <a:t>term mucolytic and / or steroid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9.00'	sport: walking, stairs, swimming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10.00'	snack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10.30'	</a:t>
            </a:r>
            <a:r>
              <a:rPr lang="en-US" altLang="hu-HU" sz="2800" dirty="0" err="1">
                <a:solidFill>
                  <a:schemeClr val="tx1"/>
                </a:solidFill>
              </a:rPr>
              <a:t>BiPAP</a:t>
            </a:r>
            <a:r>
              <a:rPr lang="en-US" altLang="hu-HU" sz="2800" dirty="0">
                <a:solidFill>
                  <a:schemeClr val="tx1"/>
                </a:solidFill>
              </a:rPr>
              <a:t> or. resting, or school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11.30'	</a:t>
            </a:r>
            <a:r>
              <a:rPr lang="en-US" altLang="hu-HU" sz="2800" dirty="0" err="1">
                <a:solidFill>
                  <a:schemeClr val="tx1"/>
                </a:solidFill>
              </a:rPr>
              <a:t>preinhalation</a:t>
            </a:r>
            <a:r>
              <a:rPr lang="en-US" altLang="hu-HU" sz="2800" dirty="0">
                <a:solidFill>
                  <a:schemeClr val="tx1"/>
                </a:solidFill>
              </a:rPr>
              <a:t>, expectoration, </a:t>
            </a:r>
            <a:r>
              <a:rPr lang="en-US" altLang="hu-HU" sz="2800" dirty="0" err="1" smtClean="0">
                <a:solidFill>
                  <a:schemeClr val="tx1"/>
                </a:solidFill>
              </a:rPr>
              <a:t>postinhalation</a:t>
            </a:r>
            <a:endParaRPr lang="en-US" alt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5400" dirty="0"/>
              <a:t>I</a:t>
            </a:r>
            <a:r>
              <a:rPr lang="en-US" altLang="hu-HU" sz="5400" dirty="0"/>
              <a:t>n patient</a:t>
            </a:r>
            <a:r>
              <a:rPr lang="hu-HU" altLang="hu-HU" sz="5400" dirty="0"/>
              <a:t> (</a:t>
            </a:r>
            <a:r>
              <a:rPr lang="en-US" altLang="hu-HU" sz="5400" dirty="0"/>
              <a:t>Belgium</a:t>
            </a:r>
            <a:r>
              <a:rPr lang="hu-HU" altLang="hu-HU" sz="5400" dirty="0"/>
              <a:t>)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12.30'	</a:t>
            </a:r>
            <a:r>
              <a:rPr lang="hu-HU" altLang="hu-HU" sz="2800" dirty="0" smtClean="0">
                <a:solidFill>
                  <a:schemeClr val="tx1"/>
                </a:solidFill>
              </a:rPr>
              <a:t>: </a:t>
            </a:r>
            <a:r>
              <a:rPr lang="en-US" altLang="hu-HU" sz="2800" dirty="0" smtClean="0">
                <a:solidFill>
                  <a:schemeClr val="tx1"/>
                </a:solidFill>
              </a:rPr>
              <a:t>lunch</a:t>
            </a:r>
            <a:endParaRPr lang="en-US" altLang="hu-HU" sz="2800" dirty="0">
              <a:solidFill>
                <a:schemeClr val="tx1"/>
              </a:solidFill>
            </a:endParaRP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 smtClean="0">
                <a:solidFill>
                  <a:schemeClr val="tx1"/>
                </a:solidFill>
              </a:rPr>
              <a:t>13.00‚</a:t>
            </a:r>
            <a:r>
              <a:rPr lang="hu-HU" altLang="hu-HU" sz="2800" dirty="0" smtClean="0">
                <a:solidFill>
                  <a:schemeClr val="tx1"/>
                </a:solidFill>
              </a:rPr>
              <a:t>: </a:t>
            </a:r>
            <a:r>
              <a:rPr lang="en-US" altLang="hu-HU" sz="2800" dirty="0" smtClean="0">
                <a:solidFill>
                  <a:schemeClr val="tx1"/>
                </a:solidFill>
              </a:rPr>
              <a:t>resting</a:t>
            </a:r>
            <a:r>
              <a:rPr lang="en-US" altLang="hu-HU" sz="2800" dirty="0">
                <a:solidFill>
                  <a:schemeClr val="tx1"/>
                </a:solidFill>
              </a:rPr>
              <a:t>, or school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 smtClean="0">
                <a:solidFill>
                  <a:schemeClr val="tx1"/>
                </a:solidFill>
              </a:rPr>
              <a:t>15.00</a:t>
            </a:r>
            <a:r>
              <a:rPr lang="hu-HU" altLang="hu-HU" sz="2800" dirty="0" smtClean="0">
                <a:solidFill>
                  <a:schemeClr val="tx1"/>
                </a:solidFill>
              </a:rPr>
              <a:t>’: </a:t>
            </a:r>
            <a:r>
              <a:rPr lang="en-US" altLang="hu-HU" sz="2800" dirty="0" smtClean="0">
                <a:solidFill>
                  <a:schemeClr val="tx1"/>
                </a:solidFill>
              </a:rPr>
              <a:t>snack</a:t>
            </a:r>
            <a:endParaRPr lang="en-US" altLang="hu-HU" sz="2800" dirty="0">
              <a:solidFill>
                <a:schemeClr val="tx1"/>
              </a:solidFill>
            </a:endParaRP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15.30'	</a:t>
            </a:r>
            <a:r>
              <a:rPr lang="hu-HU" altLang="hu-HU" sz="2800" dirty="0" smtClean="0">
                <a:solidFill>
                  <a:schemeClr val="tx1"/>
                </a:solidFill>
              </a:rPr>
              <a:t>: </a:t>
            </a:r>
            <a:r>
              <a:rPr lang="en-US" altLang="hu-HU" sz="2800" dirty="0" smtClean="0">
                <a:solidFill>
                  <a:schemeClr val="tx1"/>
                </a:solidFill>
              </a:rPr>
              <a:t>chest </a:t>
            </a:r>
            <a:r>
              <a:rPr lang="en-US" altLang="hu-HU" sz="2800" dirty="0">
                <a:solidFill>
                  <a:schemeClr val="tx1"/>
                </a:solidFill>
              </a:rPr>
              <a:t>mobilization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16.00'	</a:t>
            </a:r>
            <a:r>
              <a:rPr lang="hu-HU" altLang="hu-HU" sz="2800" dirty="0" smtClean="0">
                <a:solidFill>
                  <a:schemeClr val="tx1"/>
                </a:solidFill>
              </a:rPr>
              <a:t>: </a:t>
            </a:r>
            <a:r>
              <a:rPr lang="en-US" altLang="hu-HU" sz="2800" dirty="0" err="1" smtClean="0">
                <a:solidFill>
                  <a:schemeClr val="tx1"/>
                </a:solidFill>
              </a:rPr>
              <a:t>preinhalation</a:t>
            </a:r>
            <a:r>
              <a:rPr lang="en-US" altLang="hu-HU" sz="2800" dirty="0">
                <a:solidFill>
                  <a:schemeClr val="tx1"/>
                </a:solidFill>
              </a:rPr>
              <a:t>, expectoration, </a:t>
            </a:r>
            <a:r>
              <a:rPr lang="en-US" altLang="hu-HU" sz="2800" dirty="0" err="1">
                <a:solidFill>
                  <a:schemeClr val="tx1"/>
                </a:solidFill>
              </a:rPr>
              <a:t>postinhalation</a:t>
            </a:r>
            <a:endParaRPr lang="en-US" altLang="hu-HU" sz="2800" dirty="0">
              <a:solidFill>
                <a:schemeClr val="tx1"/>
              </a:solidFill>
            </a:endParaRP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17.30'	</a:t>
            </a:r>
            <a:r>
              <a:rPr lang="hu-HU" altLang="hu-HU" sz="2800" dirty="0" smtClean="0">
                <a:solidFill>
                  <a:schemeClr val="tx1"/>
                </a:solidFill>
              </a:rPr>
              <a:t>: </a:t>
            </a:r>
            <a:r>
              <a:rPr lang="en-US" altLang="hu-HU" sz="2800" dirty="0" smtClean="0">
                <a:solidFill>
                  <a:schemeClr val="tx1"/>
                </a:solidFill>
              </a:rPr>
              <a:t>supper</a:t>
            </a:r>
            <a:endParaRPr lang="en-US" altLang="hu-HU" sz="2800" dirty="0">
              <a:solidFill>
                <a:schemeClr val="tx1"/>
              </a:solidFill>
            </a:endParaRP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en-US" altLang="hu-HU" sz="2800" dirty="0">
                <a:solidFill>
                  <a:schemeClr val="tx1"/>
                </a:solidFill>
              </a:rPr>
              <a:t>20.00'	</a:t>
            </a:r>
            <a:r>
              <a:rPr lang="hu-HU" altLang="hu-HU" sz="2800" dirty="0" smtClean="0">
                <a:solidFill>
                  <a:schemeClr val="tx1"/>
                </a:solidFill>
              </a:rPr>
              <a:t>: </a:t>
            </a:r>
            <a:r>
              <a:rPr lang="en-US" altLang="hu-HU" sz="2800" dirty="0" smtClean="0">
                <a:solidFill>
                  <a:schemeClr val="tx1"/>
                </a:solidFill>
              </a:rPr>
              <a:t>snack</a:t>
            </a:r>
            <a:endParaRPr lang="en-US" altLang="hu-HU" sz="2800" dirty="0">
              <a:solidFill>
                <a:schemeClr val="tx1"/>
              </a:solidFill>
            </a:endParaRPr>
          </a:p>
          <a:p>
            <a:pPr marL="0" indent="0">
              <a:spcBef>
                <a:spcPts val="700"/>
              </a:spcBef>
              <a:buClr>
                <a:schemeClr val="tx1"/>
              </a:buClr>
              <a:buNone/>
            </a:pPr>
            <a:r>
              <a:rPr lang="hu-HU" altLang="hu-HU" sz="2800" dirty="0">
                <a:solidFill>
                  <a:schemeClr val="tx1"/>
                </a:solidFill>
              </a:rPr>
              <a:t>n</a:t>
            </a:r>
            <a:r>
              <a:rPr lang="en-US" altLang="hu-HU" sz="2800" dirty="0" err="1" smtClean="0">
                <a:solidFill>
                  <a:schemeClr val="tx1"/>
                </a:solidFill>
              </a:rPr>
              <a:t>ight</a:t>
            </a:r>
            <a:r>
              <a:rPr lang="hu-HU" altLang="hu-HU" sz="2800" dirty="0" smtClean="0">
                <a:solidFill>
                  <a:schemeClr val="tx1"/>
                </a:solidFill>
              </a:rPr>
              <a:t>  : </a:t>
            </a:r>
            <a:r>
              <a:rPr lang="en-US" altLang="hu-HU" sz="2800" dirty="0" smtClean="0">
                <a:solidFill>
                  <a:schemeClr val="tx1"/>
                </a:solidFill>
              </a:rPr>
              <a:t>PEG tube</a:t>
            </a:r>
            <a:endParaRPr lang="hu-HU" alt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timing</a:t>
            </a:r>
            <a:r>
              <a:rPr lang="hu-HU" dirty="0" smtClean="0"/>
              <a:t> </a:t>
            </a:r>
            <a:r>
              <a:rPr lang="en-US" dirty="0" smtClean="0"/>
              <a:t>at home: everyday treatment?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possibilities depending on the patient's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hu-HU" sz="5400" dirty="0" smtClean="0"/>
              <a:t>good </a:t>
            </a:r>
            <a:r>
              <a:rPr lang="en-US" altLang="hu-HU" sz="5400" dirty="0"/>
              <a:t>condition</a:t>
            </a:r>
            <a:endParaRPr lang="en-US" sz="54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hu-HU" sz="2800" dirty="0"/>
              <a:t>Morning: </a:t>
            </a:r>
            <a:r>
              <a:rPr lang="en-US" altLang="hu-HU" sz="2800" dirty="0" err="1" smtClean="0"/>
              <a:t>Pulmozyme</a:t>
            </a:r>
            <a:endParaRPr lang="en-US" altLang="hu-HU" sz="2800" dirty="0"/>
          </a:p>
          <a:p>
            <a:r>
              <a:rPr lang="en-US" altLang="hu-HU" sz="2800" dirty="0"/>
              <a:t>Afternoon: sport</a:t>
            </a:r>
          </a:p>
          <a:p>
            <a:pPr marL="0" indent="0">
              <a:buNone/>
            </a:pPr>
            <a:endParaRPr lang="hu-HU" altLang="hu-HU" sz="2800" dirty="0"/>
          </a:p>
          <a:p>
            <a:pPr marL="0" indent="0">
              <a:buNone/>
            </a:pPr>
            <a:r>
              <a:rPr lang="en-US" altLang="hu-HU" sz="2800" dirty="0"/>
              <a:t>OR:</a:t>
            </a:r>
            <a:endParaRPr lang="hu-HU" altLang="hu-HU" sz="2800" dirty="0"/>
          </a:p>
          <a:p>
            <a:pPr marL="0" indent="0">
              <a:buNone/>
            </a:pPr>
            <a:endParaRPr lang="en-US" altLang="hu-HU" sz="2800" dirty="0"/>
          </a:p>
          <a:p>
            <a:r>
              <a:rPr lang="en-US" altLang="hu-HU" sz="2800" dirty="0"/>
              <a:t>Afternoon : </a:t>
            </a:r>
            <a:r>
              <a:rPr lang="en-US" altLang="hu-HU" sz="2800" dirty="0" err="1" smtClean="0"/>
              <a:t>Pulmozyme</a:t>
            </a:r>
            <a:r>
              <a:rPr lang="en-US" altLang="hu-HU" sz="2800" dirty="0" smtClean="0"/>
              <a:t> </a:t>
            </a:r>
            <a:r>
              <a:rPr lang="en-US" altLang="hu-HU" sz="2800" dirty="0"/>
              <a:t>then sport or </a:t>
            </a:r>
            <a:r>
              <a:rPr lang="en-US" altLang="hu-HU" sz="2800" dirty="0" smtClean="0"/>
              <a:t>reverse</a:t>
            </a:r>
            <a:endParaRPr lang="en-US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4283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Everyday home treatment</a:t>
            </a:r>
            <a:endParaRPr lang="en-US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Inhalation</a:t>
            </a:r>
            <a:r>
              <a:rPr lang="hu-HU" sz="2800" dirty="0" smtClean="0"/>
              <a:t> </a:t>
            </a:r>
            <a:r>
              <a:rPr lang="en-US" sz="2800" dirty="0" smtClean="0"/>
              <a:t>treatment</a:t>
            </a:r>
          </a:p>
          <a:p>
            <a:r>
              <a:rPr lang="en-US" sz="2800" dirty="0" smtClean="0"/>
              <a:t>Expectoration treatment</a:t>
            </a:r>
          </a:p>
          <a:p>
            <a:r>
              <a:rPr lang="en-US" sz="2800" dirty="0" smtClean="0"/>
              <a:t>Physical activity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5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5400" dirty="0" err="1" smtClean="0"/>
              <a:t>mild</a:t>
            </a:r>
            <a:r>
              <a:rPr lang="hu-HU" altLang="hu-HU" sz="5400" dirty="0" smtClean="0"/>
              <a:t> </a:t>
            </a:r>
            <a:r>
              <a:rPr lang="en-US" altLang="hu-HU" sz="5400" dirty="0" smtClean="0"/>
              <a:t>condition</a:t>
            </a:r>
            <a:endParaRPr lang="en-US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hu-HU" sz="2800" dirty="0"/>
              <a:t>M</a:t>
            </a:r>
            <a:r>
              <a:rPr lang="hu-HU" altLang="hu-HU" sz="2800" dirty="0" err="1"/>
              <a:t>orning</a:t>
            </a:r>
            <a:r>
              <a:rPr lang="en-US" altLang="hu-HU" sz="2800" dirty="0"/>
              <a:t>: short act mucolytic </a:t>
            </a:r>
            <a:r>
              <a:rPr lang="en-US" altLang="hu-HU" sz="2800" dirty="0" err="1"/>
              <a:t>inh</a:t>
            </a:r>
            <a:r>
              <a:rPr lang="en-US" altLang="hu-HU" sz="2800" dirty="0"/>
              <a:t>. </a:t>
            </a:r>
            <a:r>
              <a:rPr lang="en-US" altLang="hu-HU" sz="2800" dirty="0">
                <a:sym typeface="Symbol" panose="05050102010706020507" pitchFamily="18" charset="2"/>
              </a:rPr>
              <a:t> airway clearance (AC)</a:t>
            </a:r>
            <a:endParaRPr lang="en-US" altLang="hu-HU" sz="2800" dirty="0"/>
          </a:p>
          <a:p>
            <a:r>
              <a:rPr lang="en-US" altLang="hu-HU" sz="2800" dirty="0"/>
              <a:t>A</a:t>
            </a:r>
            <a:r>
              <a:rPr lang="hu-HU" altLang="hu-HU" sz="2800" dirty="0" err="1"/>
              <a:t>fternoon</a:t>
            </a:r>
            <a:r>
              <a:rPr lang="en-US" altLang="hu-HU" sz="2800" dirty="0"/>
              <a:t>: sport, </a:t>
            </a:r>
            <a:r>
              <a:rPr lang="en-US" altLang="hu-HU" sz="2800" dirty="0" err="1" smtClean="0"/>
              <a:t>Pulmozyme</a:t>
            </a:r>
            <a:endParaRPr lang="en-US" altLang="hu-HU" sz="2800" dirty="0"/>
          </a:p>
          <a:p>
            <a:endParaRPr lang="hu-HU" altLang="hu-HU" sz="2800" dirty="0"/>
          </a:p>
          <a:p>
            <a:pPr marL="0" indent="0">
              <a:buNone/>
            </a:pPr>
            <a:r>
              <a:rPr lang="en-US" altLang="hu-HU" sz="2800" dirty="0"/>
              <a:t>OR:</a:t>
            </a:r>
            <a:endParaRPr lang="hu-HU" altLang="hu-HU" sz="2800" dirty="0"/>
          </a:p>
          <a:p>
            <a:pPr marL="0" indent="0">
              <a:buNone/>
            </a:pPr>
            <a:r>
              <a:rPr lang="en-US" altLang="hu-HU" sz="2800" dirty="0"/>
              <a:t> </a:t>
            </a:r>
          </a:p>
          <a:p>
            <a:r>
              <a:rPr lang="en-US" altLang="hu-HU" sz="2800" dirty="0"/>
              <a:t>M</a:t>
            </a:r>
            <a:r>
              <a:rPr lang="hu-HU" altLang="hu-HU" sz="2800" dirty="0" err="1"/>
              <a:t>orning</a:t>
            </a:r>
            <a:r>
              <a:rPr lang="hu-HU" altLang="hu-HU" sz="2800" dirty="0"/>
              <a:t> </a:t>
            </a:r>
            <a:r>
              <a:rPr lang="en-US" altLang="hu-HU" sz="2800" dirty="0"/>
              <a:t>: short act mucolytic </a:t>
            </a:r>
            <a:r>
              <a:rPr lang="en-US" altLang="hu-HU" sz="2800" dirty="0" err="1"/>
              <a:t>inh</a:t>
            </a:r>
            <a:r>
              <a:rPr lang="en-US" altLang="hu-HU" sz="2800" dirty="0"/>
              <a:t>. </a:t>
            </a:r>
            <a:r>
              <a:rPr lang="en-US" altLang="hu-HU" sz="2800" dirty="0">
                <a:sym typeface="Symbol" panose="05050102010706020507" pitchFamily="18" charset="2"/>
              </a:rPr>
              <a:t> AC  </a:t>
            </a:r>
            <a:r>
              <a:rPr lang="en-US" altLang="hu-HU" sz="2800" dirty="0" err="1"/>
              <a:t>Pulmozyme</a:t>
            </a:r>
            <a:r>
              <a:rPr lang="en-US" altLang="hu-HU" sz="2800" dirty="0"/>
              <a:t> </a:t>
            </a:r>
            <a:r>
              <a:rPr lang="en-US" altLang="hu-HU" sz="2800" dirty="0" err="1"/>
              <a:t>inh</a:t>
            </a:r>
            <a:r>
              <a:rPr lang="en-US" altLang="hu-HU" sz="2800" dirty="0"/>
              <a:t>.</a:t>
            </a:r>
          </a:p>
          <a:p>
            <a:r>
              <a:rPr lang="en-US" altLang="hu-HU" sz="2800" dirty="0"/>
              <a:t>A</a:t>
            </a:r>
            <a:r>
              <a:rPr lang="hu-HU" altLang="hu-HU" sz="2800" dirty="0" err="1"/>
              <a:t>fternoon</a:t>
            </a:r>
            <a:r>
              <a:rPr lang="hu-HU" altLang="hu-HU" sz="2800" dirty="0"/>
              <a:t> </a:t>
            </a:r>
            <a:r>
              <a:rPr lang="en-US" altLang="hu-HU" sz="2800" dirty="0"/>
              <a:t>: sport </a:t>
            </a:r>
          </a:p>
        </p:txBody>
      </p:sp>
    </p:spTree>
    <p:extLst>
      <p:ext uri="{BB962C8B-B14F-4D97-AF65-F5344CB8AC3E}">
        <p14:creationId xmlns:p14="http://schemas.microsoft.com/office/powerpoint/2010/main" val="42868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</a:t>
            </a:r>
            <a:r>
              <a:rPr lang="en-US" sz="5400" dirty="0" err="1" smtClean="0"/>
              <a:t>oderate</a:t>
            </a:r>
            <a:r>
              <a:rPr lang="en-US" sz="5400" dirty="0" smtClean="0"/>
              <a:t> </a:t>
            </a:r>
            <a:r>
              <a:rPr lang="en-US" altLang="hu-HU" sz="5400" dirty="0"/>
              <a:t>condition</a:t>
            </a:r>
            <a:endParaRPr lang="en-US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hu-HU" sz="2800" dirty="0"/>
              <a:t>M</a:t>
            </a:r>
            <a:r>
              <a:rPr lang="hu-HU" altLang="hu-HU" sz="2800" dirty="0" err="1"/>
              <a:t>orning</a:t>
            </a:r>
            <a:r>
              <a:rPr lang="hu-HU" altLang="hu-HU" sz="2800" dirty="0"/>
              <a:t> </a:t>
            </a:r>
            <a:r>
              <a:rPr lang="en-US" altLang="hu-HU" sz="2800" dirty="0"/>
              <a:t>: short act </a:t>
            </a:r>
            <a:r>
              <a:rPr lang="en-US" altLang="hu-HU" sz="2800" dirty="0" smtClean="0"/>
              <a:t>mucolytic </a:t>
            </a:r>
            <a:r>
              <a:rPr lang="en-US" altLang="hu-HU" sz="2800" dirty="0">
                <a:sym typeface="Symbol" panose="05050102010706020507" pitchFamily="18" charset="2"/>
              </a:rPr>
              <a:t> AC </a:t>
            </a:r>
            <a:endParaRPr lang="en-US" altLang="hu-HU" sz="2800" dirty="0"/>
          </a:p>
          <a:p>
            <a:r>
              <a:rPr lang="en-US" altLang="hu-HU" sz="2800" dirty="0"/>
              <a:t>A</a:t>
            </a:r>
            <a:r>
              <a:rPr lang="hu-HU" altLang="hu-HU" sz="2800" dirty="0" err="1"/>
              <a:t>fternoon</a:t>
            </a:r>
            <a:r>
              <a:rPr lang="hu-HU" altLang="hu-HU" sz="2800" dirty="0"/>
              <a:t> </a:t>
            </a:r>
            <a:r>
              <a:rPr lang="en-US" altLang="hu-HU" sz="2800" dirty="0"/>
              <a:t>: </a:t>
            </a:r>
            <a:r>
              <a:rPr lang="en-US" altLang="hu-HU" sz="2800" dirty="0" err="1"/>
              <a:t>Pulmozyme</a:t>
            </a:r>
            <a:r>
              <a:rPr lang="en-US" altLang="hu-HU" sz="2800" dirty="0"/>
              <a:t>, sport</a:t>
            </a:r>
          </a:p>
          <a:p>
            <a:r>
              <a:rPr lang="en-US" altLang="hu-HU" sz="2800" dirty="0"/>
              <a:t>Evening: short act </a:t>
            </a:r>
            <a:r>
              <a:rPr lang="en-US" altLang="hu-HU" sz="2800" dirty="0" smtClean="0"/>
              <a:t>mucolytic </a:t>
            </a:r>
            <a:r>
              <a:rPr lang="en-US" altLang="hu-HU" sz="2800" dirty="0">
                <a:sym typeface="Symbol" panose="05050102010706020507" pitchFamily="18" charset="2"/>
              </a:rPr>
              <a:t> AC </a:t>
            </a:r>
            <a:endParaRPr lang="en-US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3971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s</a:t>
            </a:r>
            <a:r>
              <a:rPr lang="en-US" sz="5400" dirty="0" err="1" smtClean="0"/>
              <a:t>erious</a:t>
            </a:r>
            <a:r>
              <a:rPr lang="en-US" sz="5400" dirty="0" smtClean="0"/>
              <a:t> </a:t>
            </a:r>
            <a:r>
              <a:rPr lang="en-US" sz="5400" dirty="0"/>
              <a:t>condition</a:t>
            </a:r>
            <a:r>
              <a:rPr lang="hu-HU" sz="5400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hu-HU" sz="2800" dirty="0"/>
              <a:t>M</a:t>
            </a:r>
            <a:r>
              <a:rPr lang="hu-HU" altLang="hu-HU" sz="2800" dirty="0" err="1"/>
              <a:t>orning</a:t>
            </a:r>
            <a:r>
              <a:rPr lang="en-US" altLang="hu-HU" sz="2800" dirty="0"/>
              <a:t>: short act </a:t>
            </a:r>
            <a:r>
              <a:rPr lang="en-US" altLang="hu-HU" sz="2800" dirty="0" smtClean="0"/>
              <a:t>mucolytic </a:t>
            </a:r>
            <a:r>
              <a:rPr lang="en-US" altLang="hu-HU" sz="2800" dirty="0">
                <a:sym typeface="Symbol" panose="05050102010706020507" pitchFamily="18" charset="2"/>
              </a:rPr>
              <a:t> AC  </a:t>
            </a:r>
            <a:r>
              <a:rPr lang="en-US" altLang="hu-HU" sz="2800" dirty="0"/>
              <a:t>antibiotic inhalation</a:t>
            </a:r>
          </a:p>
          <a:p>
            <a:r>
              <a:rPr lang="en-US" altLang="hu-HU" sz="2800" dirty="0"/>
              <a:t>A</a:t>
            </a:r>
            <a:r>
              <a:rPr lang="hu-HU" altLang="hu-HU" sz="2800" dirty="0" err="1"/>
              <a:t>fternoon</a:t>
            </a:r>
            <a:r>
              <a:rPr lang="hu-HU" altLang="hu-HU" sz="2800" dirty="0"/>
              <a:t> </a:t>
            </a:r>
            <a:r>
              <a:rPr lang="en-US" altLang="hu-HU" sz="2800" dirty="0"/>
              <a:t>: </a:t>
            </a:r>
            <a:r>
              <a:rPr lang="en-US" altLang="hu-HU" sz="2800" dirty="0" err="1"/>
              <a:t>Pulmozyme</a:t>
            </a:r>
            <a:r>
              <a:rPr lang="en-US" altLang="hu-HU" sz="2800" dirty="0"/>
              <a:t>, sport </a:t>
            </a:r>
          </a:p>
          <a:p>
            <a:r>
              <a:rPr lang="en-US" altLang="hu-HU" sz="2800" dirty="0"/>
              <a:t>E</a:t>
            </a:r>
            <a:r>
              <a:rPr lang="hu-HU" altLang="hu-HU" sz="2800" dirty="0" err="1"/>
              <a:t>vening</a:t>
            </a:r>
            <a:r>
              <a:rPr lang="en-US" altLang="hu-HU" sz="2800" dirty="0"/>
              <a:t>: short act mucolytic </a:t>
            </a:r>
            <a:r>
              <a:rPr lang="en-US" altLang="hu-HU" sz="2800" dirty="0" smtClean="0">
                <a:sym typeface="Symbol" panose="05050102010706020507" pitchFamily="18" charset="2"/>
              </a:rPr>
              <a:t> </a:t>
            </a:r>
            <a:r>
              <a:rPr lang="en-US" altLang="hu-HU" sz="2800" dirty="0">
                <a:sym typeface="Symbol" panose="05050102010706020507" pitchFamily="18" charset="2"/>
              </a:rPr>
              <a:t>AC  </a:t>
            </a:r>
            <a:r>
              <a:rPr lang="en-US" altLang="hu-HU" sz="2800" dirty="0"/>
              <a:t>antibiotic </a:t>
            </a:r>
            <a:r>
              <a:rPr lang="en-US" altLang="hu-HU" sz="2800" dirty="0" smtClean="0"/>
              <a:t>inhalation</a:t>
            </a:r>
            <a:endParaRPr lang="en-US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9860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Inhalation</a:t>
            </a:r>
            <a:r>
              <a:rPr lang="hu-HU" dirty="0" smtClean="0"/>
              <a:t> </a:t>
            </a:r>
            <a:r>
              <a:rPr lang="hu-HU" dirty="0" err="1" smtClean="0"/>
              <a:t>treatment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1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z="5400" dirty="0"/>
              <a:t>Inhalation</a:t>
            </a:r>
            <a:endParaRPr lang="hu-HU" sz="54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hu-HU" sz="2400" dirty="0" smtClean="0"/>
              <a:t>Medicines:</a:t>
            </a:r>
          </a:p>
          <a:p>
            <a:pPr lvl="1"/>
            <a:r>
              <a:rPr lang="hu-HU" altLang="hu-HU" sz="2000" dirty="0" smtClean="0"/>
              <a:t>m</a:t>
            </a:r>
            <a:r>
              <a:rPr lang="en-US" altLang="hu-HU" sz="2000" dirty="0" err="1" smtClean="0"/>
              <a:t>ucolytics</a:t>
            </a:r>
            <a:r>
              <a:rPr lang="hu-HU" altLang="hu-HU" sz="2000" dirty="0" smtClean="0"/>
              <a:t>, b</a:t>
            </a:r>
            <a:r>
              <a:rPr lang="en-US" altLang="hu-HU" sz="2000" dirty="0" err="1" smtClean="0"/>
              <a:t>ronchodilators</a:t>
            </a:r>
            <a:r>
              <a:rPr lang="hu-HU" altLang="hu-HU" sz="2000" dirty="0" smtClean="0"/>
              <a:t>, a</a:t>
            </a:r>
            <a:r>
              <a:rPr lang="en-US" altLang="hu-HU" sz="2000" dirty="0" err="1" smtClean="0"/>
              <a:t>nti-inflammator</a:t>
            </a:r>
            <a:r>
              <a:rPr lang="hu-HU" altLang="hu-HU" sz="2000" dirty="0" err="1" smtClean="0"/>
              <a:t>ies</a:t>
            </a:r>
            <a:r>
              <a:rPr lang="hu-HU" altLang="hu-HU" sz="2000" dirty="0" smtClean="0"/>
              <a:t>, a</a:t>
            </a:r>
            <a:r>
              <a:rPr lang="en-US" altLang="hu-HU" sz="2000" dirty="0" err="1" smtClean="0"/>
              <a:t>ntibiotics</a:t>
            </a:r>
            <a:endParaRPr lang="hu-HU" altLang="hu-HU" sz="2000" dirty="0" smtClean="0"/>
          </a:p>
          <a:p>
            <a:r>
              <a:rPr lang="hu-HU" sz="2400" dirty="0" err="1" smtClean="0"/>
              <a:t>Devices</a:t>
            </a:r>
            <a:r>
              <a:rPr lang="hu-HU" sz="2400" dirty="0" smtClean="0"/>
              <a:t>:</a:t>
            </a:r>
          </a:p>
          <a:p>
            <a:pPr lvl="1"/>
            <a:r>
              <a:rPr lang="hu-HU" sz="2000" dirty="0" smtClean="0"/>
              <a:t>MDI, DPI, </a:t>
            </a:r>
            <a:r>
              <a:rPr lang="hu-HU" sz="2000" dirty="0" err="1" smtClean="0"/>
              <a:t>Ultrasonic</a:t>
            </a:r>
            <a:r>
              <a:rPr lang="hu-HU" sz="2000" dirty="0"/>
              <a:t> </a:t>
            </a:r>
            <a:r>
              <a:rPr lang="hu-HU" sz="2000" dirty="0" smtClean="0"/>
              <a:t>&amp; </a:t>
            </a:r>
            <a:r>
              <a:rPr lang="hu-HU" sz="2000" dirty="0" err="1" smtClean="0"/>
              <a:t>Jet</a:t>
            </a:r>
            <a:r>
              <a:rPr lang="hu-HU" sz="2000" dirty="0" smtClean="0"/>
              <a:t> (</a:t>
            </a:r>
            <a:r>
              <a:rPr lang="hu-HU" sz="2000" dirty="0" err="1" smtClean="0"/>
              <a:t>compressor</a:t>
            </a:r>
            <a:r>
              <a:rPr lang="hu-HU" sz="2000" dirty="0" smtClean="0"/>
              <a:t>) </a:t>
            </a:r>
            <a:r>
              <a:rPr lang="hu-HU" sz="2000" dirty="0" err="1" smtClean="0"/>
              <a:t>nebulisers</a:t>
            </a:r>
            <a:endParaRPr lang="hu-HU" sz="2000" dirty="0"/>
          </a:p>
        </p:txBody>
      </p:sp>
      <p:pic>
        <p:nvPicPr>
          <p:cNvPr id="7" name="Picture 4" descr="inhalácisp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76" y="3857413"/>
            <a:ext cx="2390166" cy="191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PI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84" y="3742000"/>
            <a:ext cx="2258061" cy="20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51" y="3934317"/>
            <a:ext cx="1718199" cy="17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inaláció gépi U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543" y="4034749"/>
            <a:ext cx="1735137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0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err="1"/>
              <a:t>Pay</a:t>
            </a:r>
            <a:r>
              <a:rPr lang="hu-HU" sz="5400" dirty="0"/>
              <a:t> </a:t>
            </a:r>
            <a:r>
              <a:rPr lang="hu-HU" sz="5400" dirty="0" err="1"/>
              <a:t>attention</a:t>
            </a:r>
            <a:r>
              <a:rPr lang="hu-HU" sz="5400" dirty="0"/>
              <a:t>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hu-HU" sz="2800" dirty="0" smtClean="0"/>
              <a:t>Timing!</a:t>
            </a:r>
          </a:p>
          <a:p>
            <a:r>
              <a:rPr lang="hu-HU" altLang="hu-HU" sz="2800" dirty="0" smtClean="0"/>
              <a:t>Technics</a:t>
            </a:r>
            <a:r>
              <a:rPr lang="hu-HU" altLang="hu-HU" sz="2800" dirty="0" smtClean="0"/>
              <a:t>!</a:t>
            </a:r>
          </a:p>
          <a:p>
            <a:r>
              <a:rPr lang="hu-HU" altLang="hu-HU" sz="2800" dirty="0" smtClean="0"/>
              <a:t>Output </a:t>
            </a:r>
            <a:r>
              <a:rPr lang="hu-HU" altLang="hu-HU" sz="2800" dirty="0" err="1" smtClean="0"/>
              <a:t>rate</a:t>
            </a:r>
            <a:r>
              <a:rPr lang="hu-HU" altLang="hu-HU" sz="2800" dirty="0" smtClean="0"/>
              <a:t> (ml/min - </a:t>
            </a:r>
            <a:r>
              <a:rPr lang="hu-HU" altLang="hu-HU" sz="2800" dirty="0" err="1" smtClean="0"/>
              <a:t>time</a:t>
            </a:r>
            <a:r>
              <a:rPr lang="hu-HU" altLang="hu-HU" sz="2800" dirty="0" smtClean="0"/>
              <a:t>)!</a:t>
            </a:r>
          </a:p>
          <a:p>
            <a:r>
              <a:rPr lang="hu-HU" altLang="hu-HU" sz="2800" dirty="0" smtClean="0"/>
              <a:t>MMD (</a:t>
            </a:r>
            <a:r>
              <a:rPr lang="en-GB" altLang="hu-HU" sz="2800" dirty="0" err="1" smtClean="0"/>
              <a:t>μm</a:t>
            </a:r>
            <a:r>
              <a:rPr lang="hu-HU" altLang="hu-HU" sz="2800" dirty="0" smtClean="0"/>
              <a:t> – </a:t>
            </a:r>
            <a:r>
              <a:rPr lang="en-GB" altLang="hu-HU" sz="2800" dirty="0" smtClean="0"/>
              <a:t>quality)</a:t>
            </a:r>
            <a:endParaRPr lang="hu-HU" altLang="hu-HU" sz="2800" dirty="0" smtClean="0"/>
          </a:p>
          <a:p>
            <a:r>
              <a:rPr lang="hu-HU" altLang="hu-HU" sz="2800" dirty="0" err="1" smtClean="0"/>
              <a:t>Interrupter</a:t>
            </a:r>
            <a:endParaRPr lang="hu-HU" altLang="hu-HU" sz="2800" dirty="0" smtClean="0"/>
          </a:p>
          <a:p>
            <a:r>
              <a:rPr lang="hu-HU" altLang="hu-HU" sz="2800" dirty="0" smtClean="0"/>
              <a:t>F</a:t>
            </a:r>
            <a:r>
              <a:rPr lang="en-GB" altLang="hu-HU" sz="2800" dirty="0" smtClean="0"/>
              <a:t>ace </a:t>
            </a:r>
            <a:r>
              <a:rPr lang="en-GB" altLang="hu-HU" sz="2800" dirty="0"/>
              <a:t>mask </a:t>
            </a:r>
            <a:r>
              <a:rPr lang="hu-HU" altLang="hu-HU" sz="2800" dirty="0"/>
              <a:t>→ ←</a:t>
            </a:r>
            <a:r>
              <a:rPr lang="en-GB" altLang="hu-HU" sz="2800" dirty="0"/>
              <a:t> </a:t>
            </a:r>
            <a:r>
              <a:rPr lang="hu-HU" altLang="hu-HU" sz="2800" dirty="0"/>
              <a:t>m</a:t>
            </a:r>
            <a:r>
              <a:rPr lang="en-GB" altLang="hu-HU" sz="2800" dirty="0" err="1"/>
              <a:t>outh</a:t>
            </a:r>
            <a:r>
              <a:rPr lang="en-GB" altLang="hu-HU" sz="2800" dirty="0"/>
              <a:t> piece</a:t>
            </a:r>
            <a:r>
              <a:rPr lang="hu-HU" altLang="hu-HU" sz="2800" dirty="0"/>
              <a:t> (</a:t>
            </a:r>
            <a:r>
              <a:rPr lang="en-GB" altLang="hu-HU" sz="2800" dirty="0"/>
              <a:t>5x more efficient</a:t>
            </a:r>
            <a:r>
              <a:rPr lang="hu-HU" altLang="hu-HU" sz="2800" dirty="0"/>
              <a:t>)</a:t>
            </a:r>
            <a:endParaRPr lang="en-GB" altLang="hu-HU" sz="2800" dirty="0"/>
          </a:p>
          <a:p>
            <a:endParaRPr lang="en-GB" altLang="hu-HU" sz="2800" dirty="0"/>
          </a:p>
          <a:p>
            <a:r>
              <a:rPr lang="hu-HU" altLang="hu-HU" sz="2800" dirty="0" smtClean="0"/>
              <a:t> </a:t>
            </a:r>
          </a:p>
          <a:p>
            <a:endParaRPr lang="hu-HU" altLang="hu-HU" sz="2800" dirty="0" smtClean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656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Expectoration treatment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8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hu-HU" sz="5400" dirty="0"/>
              <a:t>Conventional chest physiotherapy </a:t>
            </a:r>
            <a:r>
              <a:rPr lang="hu-HU" altLang="hu-HU" sz="5400" dirty="0"/>
              <a:t>(</a:t>
            </a:r>
            <a:r>
              <a:rPr lang="en-US" altLang="hu-HU" sz="5400" dirty="0"/>
              <a:t>gold</a:t>
            </a:r>
            <a:r>
              <a:rPr lang="hu-HU" altLang="hu-HU" sz="5400" dirty="0"/>
              <a:t> standard)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Postural drainage</a:t>
            </a:r>
          </a:p>
          <a:p>
            <a:r>
              <a:rPr lang="en-US" sz="2800" dirty="0" smtClean="0"/>
              <a:t>Chest percussion</a:t>
            </a:r>
          </a:p>
          <a:p>
            <a:r>
              <a:rPr lang="en-US" sz="2800" dirty="0" smtClean="0"/>
              <a:t>Manual compression</a:t>
            </a:r>
          </a:p>
          <a:p>
            <a:r>
              <a:rPr lang="en-US" sz="2800" dirty="0" smtClean="0"/>
              <a:t>Chest vibration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With or without FET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46" y="2126085"/>
            <a:ext cx="2545365" cy="19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5092648" y="4339703"/>
            <a:ext cx="3211903" cy="1529391"/>
            <a:chOff x="158" y="1661"/>
            <a:chExt cx="3626" cy="183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158" y="1661"/>
            <a:ext cx="3626" cy="18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r:id="rId4" imgW="3828571" imgH="1933333" progId="">
                    <p:embed/>
                  </p:oleObj>
                </mc:Choice>
                <mc:Fallback>
                  <p:oleObj r:id="rId4" imgW="3828571" imgH="19333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1661"/>
                          <a:ext cx="3626" cy="18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58" y="1661"/>
              <a:ext cx="3626" cy="1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altLang="hu-HU"/>
            </a:p>
          </p:txBody>
        </p: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983" y="2126085"/>
            <a:ext cx="2914463" cy="40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FET, </a:t>
            </a:r>
            <a:r>
              <a:rPr lang="hu-HU" sz="5400" dirty="0" err="1"/>
              <a:t>huff</a:t>
            </a:r>
            <a:r>
              <a:rPr lang="hu-HU" sz="5400" dirty="0"/>
              <a:t>, ACBT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02" y="1936204"/>
            <a:ext cx="2810014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047587" y="2218544"/>
            <a:ext cx="2980833" cy="3477794"/>
            <a:chOff x="431" y="1207"/>
            <a:chExt cx="1775" cy="2590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31" y="1207"/>
            <a:ext cx="1775" cy="2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r:id="rId4" imgW="3343742" imgH="4877481" progId="">
                    <p:embed/>
                  </p:oleObj>
                </mc:Choice>
                <mc:Fallback>
                  <p:oleObj r:id="rId4" imgW="3343742" imgH="487748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1207"/>
                          <a:ext cx="1775" cy="2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31" y="1207"/>
              <a:ext cx="1775" cy="2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altLang="hu-HU"/>
            </a:p>
          </p:txBody>
        </p:sp>
      </p:grpSp>
    </p:spTree>
    <p:extLst>
      <p:ext uri="{BB962C8B-B14F-4D97-AF65-F5344CB8AC3E}">
        <p14:creationId xmlns:p14="http://schemas.microsoft.com/office/powerpoint/2010/main" val="32755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isarms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73" y="209862"/>
            <a:ext cx="8053726" cy="59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4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43F650E877F4CAD8BC709B4AD1863" ma:contentTypeVersion="0" ma:contentTypeDescription="Create a new document." ma:contentTypeScope="" ma:versionID="407461fc59827e37d89bc03738b1d9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5B1415-B03C-4561-827A-16BF21DFC027}"/>
</file>

<file path=customXml/itemProps2.xml><?xml version="1.0" encoding="utf-8"?>
<ds:datastoreItem xmlns:ds="http://schemas.openxmlformats.org/officeDocument/2006/customXml" ds:itemID="{DFFB7EDD-318E-41B2-8183-C2366473293B}"/>
</file>

<file path=customXml/itemProps3.xml><?xml version="1.0" encoding="utf-8"?>
<ds:datastoreItem xmlns:ds="http://schemas.openxmlformats.org/officeDocument/2006/customXml" ds:itemID="{799CA337-4F77-445D-B4E3-A317792F0A73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397</TotalTime>
  <Words>458</Words>
  <Application>Microsoft Office PowerPoint</Application>
  <PresentationFormat>Szélesvásznú</PresentationFormat>
  <Paragraphs>115</Paragraphs>
  <Slides>22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Retrospektív</vt:lpstr>
      <vt:lpstr>Beyond the border</vt:lpstr>
      <vt:lpstr>Everyday home treatment</vt:lpstr>
      <vt:lpstr>Inhalation treatment</vt:lpstr>
      <vt:lpstr>Inhalation</vt:lpstr>
      <vt:lpstr>Pay attention!</vt:lpstr>
      <vt:lpstr>Expectoration treatment</vt:lpstr>
      <vt:lpstr>Conventional chest physiotherapy (gold standard)</vt:lpstr>
      <vt:lpstr>FET, huff, ACBT</vt:lpstr>
      <vt:lpstr>PowerPoint bemutató</vt:lpstr>
      <vt:lpstr>Modern expectoration techniques</vt:lpstr>
      <vt:lpstr>HFCWO</vt:lpstr>
      <vt:lpstr>Physical activities </vt:lpstr>
      <vt:lpstr>Forms to do</vt:lpstr>
      <vt:lpstr>Aerobic exercises</vt:lpstr>
      <vt:lpstr>Timing: what &amp; when?</vt:lpstr>
      <vt:lpstr>In patient (Belgium)</vt:lpstr>
      <vt:lpstr>In patient (Belgium)</vt:lpstr>
      <vt:lpstr>timing at home: everyday treatment?</vt:lpstr>
      <vt:lpstr>good condition</vt:lpstr>
      <vt:lpstr>mild condition</vt:lpstr>
      <vt:lpstr>moderate condition</vt:lpstr>
      <vt:lpstr>serious condition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border</dc:title>
  <dc:creator>Borka Péter</dc:creator>
  <cp:lastModifiedBy>Borka Péter</cp:lastModifiedBy>
  <cp:revision>36</cp:revision>
  <dcterms:created xsi:type="dcterms:W3CDTF">2017-09-19T19:18:53Z</dcterms:created>
  <dcterms:modified xsi:type="dcterms:W3CDTF">2017-09-28T05:56:06Z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0x010100C0543F650E877F4CAD8BC709B4AD1863</vt:lpwstr>
  </property>
</Properties>
</file>